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3"/>
    <p:sldId id="256" r:id="rId4"/>
    <p:sldId id="258" r:id="rId5"/>
    <p:sldId id="260" r:id="rId6"/>
    <p:sldId id="287" r:id="rId7"/>
    <p:sldId id="288" r:id="rId8"/>
    <p:sldId id="289" r:id="rId9"/>
    <p:sldId id="261" r:id="rId10"/>
    <p:sldId id="264" r:id="rId11"/>
    <p:sldId id="284" r:id="rId12"/>
    <p:sldId id="259" r:id="rId14"/>
    <p:sldId id="285" r:id="rId15"/>
    <p:sldId id="286" r:id="rId16"/>
    <p:sldId id="270" r:id="rId17"/>
    <p:sldId id="292" r:id="rId18"/>
    <p:sldId id="271" r:id="rId19"/>
    <p:sldId id="294" r:id="rId20"/>
    <p:sldId id="295" r:id="rId21"/>
    <p:sldId id="296" r:id="rId22"/>
    <p:sldId id="297" r:id="rId23"/>
    <p:sldId id="298" r:id="rId24"/>
    <p:sldId id="299" r:id="rId25"/>
    <p:sldId id="300" r:id="rId26"/>
    <p:sldId id="276" r:id="rId27"/>
    <p:sldId id="291" r:id="rId28"/>
    <p:sldId id="290" r:id="rId29"/>
    <p:sldId id="277" r:id="rId30"/>
    <p:sldId id="282" r:id="rId3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92FA"/>
    <a:srgbClr val="030621"/>
    <a:srgbClr val="020345"/>
    <a:srgbClr val="0405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
        <p:nvSpPr>
          <p:cNvPr id="11" name="矩形 10"/>
          <p:cNvSpPr/>
          <p:nvPr userDrawn="1"/>
        </p:nvSpPr>
        <p:spPr>
          <a:xfrm>
            <a:off x="6823000" y="6430009"/>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模板下载：</a:t>
            </a:r>
            <a:r>
              <a:rPr kumimoji="0" lang="en-US" altLang="zh-CN" sz="100" b="0" i="0" u="none" strike="noStrike" kern="0" cap="none" spc="0" normalizeH="0" baseline="0" noProof="0" dirty="0">
                <a:ln>
                  <a:noFill/>
                </a:ln>
                <a:solidFill>
                  <a:schemeClr val="tx1"/>
                </a:solidFill>
                <a:effectLst/>
                <a:uLnTx/>
                <a:uFillTx/>
              </a:rPr>
              <a:t>www.1ppt.com/moban/          </a:t>
            </a:r>
            <a:r>
              <a:rPr kumimoji="0" lang="zh-CN" altLang="en-US" sz="100" b="0" i="0" u="none" strike="noStrike" kern="0" cap="none" spc="0" normalizeH="0" baseline="0" noProof="0" dirty="0">
                <a:ln>
                  <a:noFill/>
                </a:ln>
                <a:solidFill>
                  <a:schemeClr val="tx1"/>
                </a:solidFill>
                <a:effectLst/>
                <a:uLnTx/>
                <a:uFillTx/>
              </a:rPr>
              <a:t>行业</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模板：</a:t>
            </a:r>
            <a:r>
              <a:rPr kumimoji="0" lang="en-US" altLang="zh-CN" sz="100" b="0" i="0" u="none" strike="noStrike" kern="0" cap="none" spc="0" normalizeH="0" baseline="0" noProof="0" dirty="0">
                <a:ln>
                  <a:noFill/>
                </a:ln>
                <a:solidFill>
                  <a:schemeClr val="tx1"/>
                </a:solidFill>
                <a:effectLst/>
                <a:uLnTx/>
                <a:uFillTx/>
              </a:rPr>
              <a:t>www.1ppt.com/hangye/ </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solidFill>
                <a:effectLst/>
                <a:uLnTx/>
                <a:uFillTx/>
              </a:rPr>
              <a:t>节日</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模板：</a:t>
            </a:r>
            <a:r>
              <a:rPr kumimoji="0" lang="en-US" altLang="zh-CN" sz="100" b="0" i="0" u="none" strike="noStrike" kern="0" cap="none" spc="0" normalizeH="0" baseline="0" noProof="0" dirty="0">
                <a:ln>
                  <a:noFill/>
                </a:ln>
                <a:solidFill>
                  <a:schemeClr val="tx1"/>
                </a:solidFill>
                <a:effectLst/>
                <a:uLnTx/>
                <a:uFillTx/>
              </a:rPr>
              <a:t>www.1ppt.com/jieri/          PPT</a:t>
            </a:r>
            <a:r>
              <a:rPr kumimoji="0" lang="zh-CN" altLang="en-US" sz="100" b="0" i="0" u="none" strike="noStrike" kern="0" cap="none" spc="0" normalizeH="0" baseline="0" noProof="0" dirty="0">
                <a:ln>
                  <a:noFill/>
                </a:ln>
                <a:solidFill>
                  <a:schemeClr val="tx1"/>
                </a:solidFill>
                <a:effectLst/>
                <a:uLnTx/>
                <a:uFillTx/>
              </a:rPr>
              <a:t>素材：</a:t>
            </a:r>
            <a:r>
              <a:rPr kumimoji="0" lang="en-US" altLang="zh-CN" sz="100" b="0" i="0" u="none" strike="noStrike" kern="0" cap="none" spc="0" normalizeH="0" baseline="0" noProof="0" dirty="0">
                <a:ln>
                  <a:noFill/>
                </a:ln>
                <a:solidFill>
                  <a:schemeClr val="tx1"/>
                </a:solidFill>
                <a:effectLst/>
                <a:uLnTx/>
                <a:uFillTx/>
              </a:rPr>
              <a:t>www.1ppt.com/sucai/</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背景图片：</a:t>
            </a:r>
            <a:r>
              <a:rPr kumimoji="0" lang="en-US" altLang="zh-CN" sz="100" b="0" i="0" u="none" strike="noStrike" kern="0" cap="none" spc="0" normalizeH="0" baseline="0" noProof="0" dirty="0">
                <a:ln>
                  <a:noFill/>
                </a:ln>
                <a:solidFill>
                  <a:schemeClr val="tx1"/>
                </a:solidFill>
                <a:effectLst/>
                <a:uLnTx/>
                <a:uFillTx/>
              </a:rPr>
              <a:t>www.1ppt.com/beijing/        PPT</a:t>
            </a:r>
            <a:r>
              <a:rPr kumimoji="0" lang="zh-CN" altLang="en-US" sz="100" b="0" i="0" u="none" strike="noStrike" kern="0" cap="none" spc="0" normalizeH="0" baseline="0" noProof="0" dirty="0">
                <a:ln>
                  <a:noFill/>
                </a:ln>
                <a:solidFill>
                  <a:schemeClr val="tx1"/>
                </a:solidFill>
                <a:effectLst/>
                <a:uLnTx/>
                <a:uFillTx/>
              </a:rPr>
              <a:t>图表：</a:t>
            </a:r>
            <a:r>
              <a:rPr kumimoji="0" lang="en-US" altLang="zh-CN" sz="100" b="0" i="0" u="none" strike="noStrike" kern="0" cap="none" spc="0" normalizeH="0" baseline="0" noProof="0" dirty="0">
                <a:ln>
                  <a:noFill/>
                </a:ln>
                <a:solidFill>
                  <a:schemeClr val="tx1"/>
                </a:solidFill>
                <a:effectLst/>
                <a:uLnTx/>
                <a:uFillTx/>
              </a:rPr>
              <a:t>www.1ppt.com/tubiao/      </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solidFill>
                <a:effectLst/>
                <a:uLnTx/>
                <a:uFillTx/>
              </a:rPr>
              <a:t>精美</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下载：</a:t>
            </a:r>
            <a:r>
              <a:rPr kumimoji="0" lang="en-US" altLang="zh-CN" sz="100" b="0" i="0" u="none" strike="noStrike" kern="0" cap="none" spc="0" normalizeH="0" baseline="0" noProof="0" dirty="0">
                <a:ln>
                  <a:noFill/>
                </a:ln>
                <a:solidFill>
                  <a:schemeClr val="tx1"/>
                </a:solidFill>
                <a:effectLst/>
                <a:uLnTx/>
                <a:uFillTx/>
              </a:rPr>
              <a:t>www.1ppt.com/xiazai/         PPT</a:t>
            </a:r>
            <a:r>
              <a:rPr kumimoji="0" lang="zh-CN" altLang="en-US" sz="100" b="0" i="0" u="none" strike="noStrike" kern="0" cap="none" spc="0" normalizeH="0" baseline="0" noProof="0" dirty="0">
                <a:ln>
                  <a:noFill/>
                </a:ln>
                <a:solidFill>
                  <a:schemeClr val="tx1"/>
                </a:solidFill>
                <a:effectLst/>
                <a:uLnTx/>
                <a:uFillTx/>
              </a:rPr>
              <a:t>教程： </a:t>
            </a:r>
            <a:r>
              <a:rPr kumimoji="0" lang="en-US" altLang="zh-CN" sz="100" b="0" i="0" u="none" strike="noStrike" kern="0" cap="none" spc="0" normalizeH="0" baseline="0" noProof="0" dirty="0">
                <a:ln>
                  <a:noFill/>
                </a:ln>
                <a:solidFill>
                  <a:schemeClr val="tx1"/>
                </a:solidFill>
                <a:effectLst/>
                <a:uLnTx/>
                <a:uFillTx/>
              </a:rPr>
              <a:t>www.1ppt.com/powerpoint/      </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课件：</a:t>
            </a:r>
            <a:r>
              <a:rPr kumimoji="0" lang="en-US" altLang="zh-CN" sz="100" b="0" i="0" u="none" strike="noStrike" kern="0" cap="none" spc="0" normalizeH="0" baseline="0" noProof="0" dirty="0">
                <a:ln>
                  <a:noFill/>
                </a:ln>
                <a:solidFill>
                  <a:schemeClr val="tx1"/>
                </a:solidFill>
                <a:effectLst/>
                <a:uLnTx/>
                <a:uFillTx/>
              </a:rPr>
              <a:t>www.1ppt.com/kejian/             </a:t>
            </a:r>
            <a:r>
              <a:rPr kumimoji="0" lang="zh-CN" altLang="en-US" sz="100" b="0" i="0" u="none" strike="noStrike" kern="0" cap="none" spc="0" normalizeH="0" baseline="0" noProof="0" dirty="0">
                <a:ln>
                  <a:noFill/>
                </a:ln>
                <a:solidFill>
                  <a:schemeClr val="tx1"/>
                </a:solidFill>
                <a:effectLst/>
                <a:uLnTx/>
                <a:uFillTx/>
              </a:rPr>
              <a:t>字体下载：</a:t>
            </a:r>
            <a:r>
              <a:rPr kumimoji="0" lang="en-US" altLang="zh-CN" sz="100" b="0" i="0" u="none" strike="noStrike" kern="0" cap="none" spc="0" normalizeH="0" baseline="0" noProof="0" dirty="0">
                <a:ln>
                  <a:noFill/>
                </a:ln>
                <a:solidFill>
                  <a:schemeClr val="tx1"/>
                </a:solidFill>
                <a:effectLst/>
                <a:uLnTx/>
                <a:uFillTx/>
              </a:rPr>
              <a:t>www.1ppt.com/ziti/</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solidFill>
                <a:effectLst/>
                <a:uLnTx/>
                <a:uFillTx/>
              </a:rPr>
              <a:t>工作总结</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a:t>
            </a:r>
            <a:r>
              <a:rPr kumimoji="0" lang="en-US" altLang="zh-CN" sz="100" b="0" i="0" u="none" strike="noStrike" kern="0" cap="none" spc="0" normalizeH="0" baseline="0" noProof="0" dirty="0">
                <a:ln>
                  <a:noFill/>
                </a:ln>
                <a:solidFill>
                  <a:schemeClr val="tx1"/>
                </a:solidFill>
                <a:effectLst/>
                <a:uLnTx/>
                <a:uFillTx/>
              </a:rPr>
              <a:t>www.1ppt.com/xiazai/zongjie/ </a:t>
            </a:r>
            <a:r>
              <a:rPr kumimoji="0" lang="zh-CN" altLang="en-US" sz="100" b="0" i="0" u="none" strike="noStrike" kern="0" cap="none" spc="0" normalizeH="0" baseline="0" noProof="0" dirty="0">
                <a:ln>
                  <a:noFill/>
                </a:ln>
                <a:solidFill>
                  <a:schemeClr val="tx1"/>
                </a:solidFill>
                <a:effectLst/>
                <a:uLnTx/>
                <a:uFillTx/>
              </a:rPr>
              <a:t>工作计划：</a:t>
            </a:r>
            <a:r>
              <a:rPr kumimoji="0" lang="en-US" altLang="zh-CN" sz="100" b="0" i="0" u="none" strike="noStrike" kern="0" cap="none" spc="0" normalizeH="0" baseline="0" noProof="0" dirty="0">
                <a:ln>
                  <a:noFill/>
                </a:ln>
                <a:solidFill>
                  <a:schemeClr val="tx1"/>
                </a:solidFill>
                <a:effectLst/>
                <a:uLnTx/>
                <a:uFillTx/>
              </a:rPr>
              <a:t>www.1ppt.com/xiazai/jihua/</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solidFill>
                <a:effectLst/>
                <a:uLnTx/>
                <a:uFillTx/>
              </a:rPr>
              <a:t>商务</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模板：</a:t>
            </a:r>
            <a:r>
              <a:rPr kumimoji="0" lang="en-US" altLang="zh-CN" sz="100" b="0" i="0" u="none" strike="noStrike" kern="0" cap="none" spc="0" normalizeH="0" baseline="0" noProof="0" dirty="0">
                <a:ln>
                  <a:noFill/>
                </a:ln>
                <a:solidFill>
                  <a:schemeClr val="tx1"/>
                </a:solidFill>
                <a:effectLst/>
                <a:uLnTx/>
                <a:uFillTx/>
              </a:rPr>
              <a:t>www.1ppt.com/moban/shangwu/  </a:t>
            </a:r>
            <a:r>
              <a:rPr kumimoji="0" lang="zh-CN" altLang="en-US" sz="100" b="0" i="0" u="none" strike="noStrike" kern="0" cap="none" spc="0" normalizeH="0" baseline="0" noProof="0" dirty="0">
                <a:ln>
                  <a:noFill/>
                </a:ln>
                <a:solidFill>
                  <a:schemeClr val="tx1"/>
                </a:solidFill>
                <a:effectLst/>
                <a:uLnTx/>
                <a:uFillTx/>
              </a:rPr>
              <a:t>个人简历</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a:t>
            </a:r>
            <a:r>
              <a:rPr kumimoji="0" lang="en-US" altLang="zh-CN" sz="100" b="0" i="0" u="none" strike="noStrike" kern="0" cap="none" spc="0" normalizeH="0" baseline="0" noProof="0" dirty="0">
                <a:ln>
                  <a:noFill/>
                </a:ln>
                <a:solidFill>
                  <a:schemeClr val="tx1"/>
                </a:solidFill>
                <a:effectLst/>
                <a:uLnTx/>
                <a:uFillTx/>
              </a:rPr>
              <a:t>www.1ppt.com/xiazai/jianli/  </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chemeClr val="tx1"/>
                </a:solidFill>
                <a:effectLst/>
                <a:uLnTx/>
                <a:uFillTx/>
              </a:rPr>
              <a:t>毕业答辩</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a:t>
            </a:r>
            <a:r>
              <a:rPr kumimoji="0" lang="en-US" altLang="zh-CN" sz="100" b="0" i="0" u="none" strike="noStrike" kern="0" cap="none" spc="0" normalizeH="0" baseline="0" noProof="0" dirty="0">
                <a:ln>
                  <a:noFill/>
                </a:ln>
                <a:solidFill>
                  <a:schemeClr val="tx1"/>
                </a:solidFill>
                <a:effectLst/>
                <a:uLnTx/>
                <a:uFillTx/>
              </a:rPr>
              <a:t>www.1ppt.com/xiazai/dabian/  </a:t>
            </a:r>
            <a:r>
              <a:rPr kumimoji="0" lang="zh-CN" altLang="en-US" sz="100" b="0" i="0" u="none" strike="noStrike" kern="0" cap="none" spc="0" normalizeH="0" baseline="0" noProof="0" dirty="0">
                <a:ln>
                  <a:noFill/>
                </a:ln>
                <a:solidFill>
                  <a:schemeClr val="tx1"/>
                </a:solidFill>
                <a:effectLst/>
                <a:uLnTx/>
                <a:uFillTx/>
              </a:rPr>
              <a:t>工作汇报</a:t>
            </a:r>
            <a:r>
              <a:rPr kumimoji="0" lang="en-US" altLang="zh-CN" sz="100" b="0" i="0" u="none" strike="noStrike" kern="0" cap="none" spc="0" normalizeH="0" baseline="0" noProof="0" dirty="0">
                <a:ln>
                  <a:noFill/>
                </a:ln>
                <a:solidFill>
                  <a:schemeClr val="tx1"/>
                </a:solidFill>
                <a:effectLst/>
                <a:uLnTx/>
                <a:uFillTx/>
              </a:rPr>
              <a:t>PPT</a:t>
            </a:r>
            <a:r>
              <a:rPr kumimoji="0" lang="zh-CN" altLang="en-US" sz="100" b="0" i="0" u="none" strike="noStrike" kern="0" cap="none" spc="0" normalizeH="0" baseline="0" noProof="0" dirty="0">
                <a:ln>
                  <a:noFill/>
                </a:ln>
                <a:solidFill>
                  <a:schemeClr val="tx1"/>
                </a:solidFill>
                <a:effectLst/>
                <a:uLnTx/>
                <a:uFillTx/>
              </a:rPr>
              <a:t>：</a:t>
            </a:r>
            <a:r>
              <a:rPr kumimoji="0" lang="en-US" altLang="zh-CN" sz="100" b="0" i="0" u="none" strike="noStrike" kern="0" cap="none" spc="0" normalizeH="0" baseline="0" noProof="0" dirty="0">
                <a:ln>
                  <a:noFill/>
                </a:ln>
                <a:solidFill>
                  <a:schemeClr val="tx1"/>
                </a:solidFill>
                <a:effectLst/>
                <a:uLnTx/>
                <a:uFillTx/>
              </a:rPr>
              <a:t>www.1ppt.com/xiazai/huibao/    </a:t>
            </a:r>
            <a:endParaRPr kumimoji="0" lang="en-US" altLang="zh-CN" sz="100"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tx1"/>
                </a:solidFill>
                <a:effectLst/>
                <a:uLnTx/>
                <a:uFillTx/>
              </a:rPr>
              <a:t> </a:t>
            </a:r>
            <a:endParaRPr kumimoji="0" lang="en-US" altLang="zh-CN" sz="100" b="0" i="0" u="none" strike="noStrike" kern="0" cap="none" spc="0" normalizeH="0" baseline="0" noProof="0" dirty="0">
              <a:ln>
                <a:noFill/>
              </a:ln>
              <a:solidFill>
                <a:schemeClr val="tx1"/>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0A92FA"/>
            </a:gs>
            <a:gs pos="75000">
              <a:srgbClr val="020345"/>
            </a:gs>
          </a:gsLst>
          <a:lin ang="27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82046"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870663" y="1301690"/>
            <a:ext cx="3927771" cy="1446550"/>
          </a:xfrm>
          <a:prstGeom prst="rect">
            <a:avLst/>
          </a:prstGeom>
          <a:noFill/>
        </p:spPr>
        <p:txBody>
          <a:bodyPr wrap="square" rtlCol="0">
            <a:spAutoFit/>
          </a:bodyPr>
          <a:lstStyle/>
          <a:p>
            <a:pPr algn="ctr"/>
            <a:r>
              <a:rPr lang="en-US" altLang="zh-CN" sz="88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Agency FB" panose="020B0503020202020204" pitchFamily="34" charset="0"/>
                <a:cs typeface="Segoe UI" panose="020B0502040204020203" pitchFamily="34" charset="0"/>
              </a:rPr>
              <a:t>2020.12.15</a:t>
            </a:r>
            <a:endParaRPr lang="zh-CN" altLang="en-US" sz="8800" dirty="0">
              <a:gradFill flip="none" rotWithShape="1">
                <a:gsLst>
                  <a:gs pos="73000">
                    <a:schemeClr val="tx1">
                      <a:lumMod val="50000"/>
                      <a:lumOff val="50000"/>
                    </a:schemeClr>
                  </a:gs>
                  <a:gs pos="0">
                    <a:schemeClr val="accent5">
                      <a:lumMod val="0"/>
                      <a:lumOff val="100000"/>
                    </a:schemeClr>
                  </a:gs>
                  <a:gs pos="35000">
                    <a:schemeClr val="accent5">
                      <a:lumMod val="0"/>
                      <a:lumOff val="100000"/>
                    </a:schemeClr>
                  </a:gs>
                  <a:gs pos="100000">
                    <a:schemeClr val="tx1">
                      <a:lumMod val="75000"/>
                      <a:lumOff val="25000"/>
                    </a:schemeClr>
                  </a:gs>
                </a:gsLst>
                <a:path path="circle">
                  <a:fillToRect l="50000" t="-80000" r="50000" b="180000"/>
                </a:path>
                <a:tileRect/>
              </a:gradFill>
              <a:latin typeface="Agency FB" panose="020B0503020202020204" pitchFamily="34" charset="0"/>
              <a:cs typeface="Segoe UI" panose="020B0502040204020203" pitchFamily="34" charset="0"/>
            </a:endParaRPr>
          </a:p>
        </p:txBody>
      </p:sp>
      <p:sp>
        <p:nvSpPr>
          <p:cNvPr id="5" name="文本框 4"/>
          <p:cNvSpPr txBox="1"/>
          <p:nvPr/>
        </p:nvSpPr>
        <p:spPr>
          <a:xfrm>
            <a:off x="421913" y="2649265"/>
            <a:ext cx="11264622" cy="923330"/>
          </a:xfrm>
          <a:prstGeom prst="rect">
            <a:avLst/>
          </a:prstGeom>
          <a:noFill/>
        </p:spPr>
        <p:txBody>
          <a:bodyPr wrap="none" rtlCol="0">
            <a:spAutoFit/>
          </a:bodyPr>
          <a:lstStyle/>
          <a:p>
            <a:pPr algn="ctr"/>
            <a:r>
              <a:rPr lang="zh-CN" altLang="en-US" sz="5400" dirty="0">
                <a:solidFill>
                  <a:schemeClr val="bg1">
                    <a:lumMod val="85000"/>
                  </a:schemeClr>
                </a:solidFill>
                <a:latin typeface="微软雅黑" panose="020B0503020204020204" charset="-122"/>
                <a:ea typeface="微软雅黑" panose="020B0503020204020204" charset="-122"/>
                <a:cs typeface="Segoe UI" panose="020B0502040204020203" pitchFamily="34" charset="0"/>
              </a:rPr>
              <a:t>跨地理分布的数据中心能耗优化方法</a:t>
            </a:r>
            <a:endParaRPr lang="zh-CN" altLang="en-US" sz="5400" dirty="0">
              <a:solidFill>
                <a:srgbClr val="00B0F0"/>
              </a:solidFill>
              <a:latin typeface="微软雅黑" panose="020B0503020204020204" charset="-122"/>
              <a:ea typeface="微软雅黑" panose="020B0503020204020204" charset="-122"/>
              <a:cs typeface="Segoe UI" panose="020B0502040204020203" pitchFamily="34" charset="0"/>
            </a:endParaRPr>
          </a:p>
        </p:txBody>
      </p:sp>
      <p:sp>
        <p:nvSpPr>
          <p:cNvPr id="6" name="矩形 5"/>
          <p:cNvSpPr/>
          <p:nvPr/>
        </p:nvSpPr>
        <p:spPr>
          <a:xfrm>
            <a:off x="3870664" y="3761740"/>
            <a:ext cx="3927771" cy="923330"/>
          </a:xfrm>
          <a:prstGeom prst="rect">
            <a:avLst/>
          </a:prstGeom>
        </p:spPr>
        <p:txBody>
          <a:bodyPr wrap="square">
            <a:spAutoFit/>
          </a:bodyPr>
          <a:lstStyle/>
          <a:p>
            <a:pPr algn="ctr"/>
            <a:r>
              <a:rPr lang="en-US" altLang="zh-CN" dirty="0">
                <a:solidFill>
                  <a:srgbClr val="00B0F0"/>
                </a:solidFill>
                <a:latin typeface="Segoe UI" panose="020B0502040204020203" pitchFamily="34" charset="0"/>
                <a:cs typeface="Segoe UI" panose="020B0502040204020203" pitchFamily="34" charset="0"/>
              </a:rPr>
              <a:t>Energy consumption optimization method of data center with cross geographical distribution</a:t>
            </a:r>
            <a:endParaRPr lang="en-US" altLang="zh-CN" dirty="0">
              <a:solidFill>
                <a:srgbClr val="00B0F0"/>
              </a:solidFill>
              <a:latin typeface="Segoe UI" panose="020B0502040204020203" pitchFamily="34" charset="0"/>
              <a:cs typeface="Segoe UI" panose="020B0502040204020203" pitchFamily="34" charset="0"/>
            </a:endParaRPr>
          </a:p>
        </p:txBody>
      </p:sp>
      <p:grpSp>
        <p:nvGrpSpPr>
          <p:cNvPr id="2" name="组合 1"/>
          <p:cNvGrpSpPr/>
          <p:nvPr/>
        </p:nvGrpSpPr>
        <p:grpSpPr>
          <a:xfrm>
            <a:off x="4956781" y="4920170"/>
            <a:ext cx="1755534" cy="369650"/>
            <a:chOff x="2198452" y="4552546"/>
            <a:chExt cx="1755534" cy="369650"/>
          </a:xfrm>
        </p:grpSpPr>
        <p:sp>
          <p:nvSpPr>
            <p:cNvPr id="7" name="矩形 6"/>
            <p:cNvSpPr/>
            <p:nvPr/>
          </p:nvSpPr>
          <p:spPr>
            <a:xfrm>
              <a:off x="2198452" y="4552546"/>
              <a:ext cx="1721796" cy="36965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8" name="文本框 7"/>
            <p:cNvSpPr txBox="1"/>
            <p:nvPr/>
          </p:nvSpPr>
          <p:spPr>
            <a:xfrm>
              <a:off x="2333029" y="4562274"/>
              <a:ext cx="1620957" cy="338554"/>
            </a:xfrm>
            <a:prstGeom prst="rect">
              <a:avLst/>
            </a:prstGeom>
            <a:noFill/>
          </p:spPr>
          <p:txBody>
            <a:bodyPr wrap="square" rtlCol="0">
              <a:spAutoFit/>
            </a:bodyPr>
            <a:lstStyle/>
            <a:p>
              <a:r>
                <a:rPr lang="zh-CN" altLang="en-US" sz="1600" dirty="0">
                  <a:solidFill>
                    <a:schemeClr val="bg1"/>
                  </a:solidFill>
                </a:rPr>
                <a:t>汇报人：邹聪敏</a:t>
              </a:r>
              <a:endParaRPr lang="en-US" altLang="zh-CN" sz="1600" dirty="0">
                <a:solidFill>
                  <a:schemeClr val="bg1"/>
                </a:solidFill>
              </a:endParaRPr>
            </a:p>
          </p:txBody>
        </p:sp>
      </p:grpSp>
      <p:cxnSp>
        <p:nvCxnSpPr>
          <p:cNvPr id="23" name="直接连接符 22"/>
          <p:cNvCxnSpPr/>
          <p:nvPr/>
        </p:nvCxnSpPr>
        <p:spPr>
          <a:xfrm flipH="1">
            <a:off x="3116580" y="3625215"/>
            <a:ext cx="6075045" cy="1397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664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1000"/>
                                        <p:tgtEl>
                                          <p:spTgt spid="23"/>
                                        </p:tgtEl>
                                      </p:cBhvr>
                                    </p:animEffect>
                                  </p:childTnLst>
                                </p:cTn>
                              </p:par>
                              <p:par>
                                <p:cTn id="8" presetID="22" presetClass="entr" presetSubtype="8" fill="hold" grpId="0" nodeType="withEffect">
                                  <p:stCondLst>
                                    <p:cond delay="5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par>
                                <p:cTn id="11" presetID="22" presetClass="entr" presetSubtype="8" fill="hold" grpId="0" nodeType="withEffect">
                                  <p:stCondLst>
                                    <p:cond delay="75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wipe(left)">
                                      <p:cBhvr>
                                        <p:cTn id="13" dur="2000"/>
                                        <p:tgtEl>
                                          <p:spTgt spid="5"/>
                                        </p:tgtEl>
                                      </p:cBhvr>
                                    </p:animEffect>
                                  </p:childTnLst>
                                </p:cTn>
                              </p:par>
                              <p:par>
                                <p:cTn id="14" presetID="42" presetClass="entr" presetSubtype="0" fill="hold" grpId="0" nodeType="withEffect">
                                  <p:stCondLst>
                                    <p:cond delay="2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0"/>
                                        <p:tgtEl>
                                          <p:spTgt spid="6"/>
                                        </p:tgtEl>
                                      </p:cBhvr>
                                    </p:animEffect>
                                    <p:anim calcmode="lin" valueType="num">
                                      <p:cBhvr>
                                        <p:cTn id="17" dur="3000" fill="hold"/>
                                        <p:tgtEl>
                                          <p:spTgt spid="6"/>
                                        </p:tgtEl>
                                        <p:attrNameLst>
                                          <p:attrName>ppt_x</p:attrName>
                                        </p:attrNameLst>
                                      </p:cBhvr>
                                      <p:tavLst>
                                        <p:tav tm="0">
                                          <p:val>
                                            <p:strVal val="#ppt_x"/>
                                          </p:val>
                                        </p:tav>
                                        <p:tav tm="100000">
                                          <p:val>
                                            <p:strVal val="#ppt_x"/>
                                          </p:val>
                                        </p:tav>
                                      </p:tavLst>
                                    </p:anim>
                                    <p:anim calcmode="lin" valueType="num">
                                      <p:cBhvr>
                                        <p:cTn id="18" dur="3000" fill="hold"/>
                                        <p:tgtEl>
                                          <p:spTgt spid="6"/>
                                        </p:tgtEl>
                                        <p:attrNameLst>
                                          <p:attrName>ppt_y</p:attrName>
                                        </p:attrNameLst>
                                      </p:cBhvr>
                                      <p:tavLst>
                                        <p:tav tm="0">
                                          <p:val>
                                            <p:strVal val="#ppt_y+.1"/>
                                          </p:val>
                                        </p:tav>
                                        <p:tav tm="100000">
                                          <p:val>
                                            <p:strVal val="#ppt_y"/>
                                          </p:val>
                                        </p:tav>
                                      </p:tavLst>
                                    </p:anim>
                                  </p:childTnLst>
                                </p:cTn>
                              </p:par>
                              <p:par>
                                <p:cTn id="19" presetID="16" presetClass="entr" presetSubtype="26" fill="hold" nodeType="withEffect">
                                  <p:stCondLst>
                                    <p:cond delay="3000"/>
                                  </p:stCondLst>
                                  <p:childTnLst>
                                    <p:set>
                                      <p:cBhvr>
                                        <p:cTn id="20" dur="1" fill="hold">
                                          <p:stCondLst>
                                            <p:cond delay="0"/>
                                          </p:stCondLst>
                                        </p:cTn>
                                        <p:tgtEl>
                                          <p:spTgt spid="2"/>
                                        </p:tgtEl>
                                        <p:attrNameLst>
                                          <p:attrName>style.visibility</p:attrName>
                                        </p:attrNameLst>
                                      </p:cBhvr>
                                      <p:to>
                                        <p:strVal val="visible"/>
                                      </p:to>
                                    </p:set>
                                    <p:animEffect transition="in" filter="barn(inHorizontal)">
                                      <p:cBhvr>
                                        <p:cTn id="2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论文简介</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nvGraphicFramePr>
        <p:xfrm>
          <a:off x="1159544" y="1122337"/>
          <a:ext cx="9167303" cy="4891969"/>
        </p:xfrm>
        <a:graphic>
          <a:graphicData uri="http://schemas.openxmlformats.org/drawingml/2006/table">
            <a:tbl>
              <a:tblPr firstRow="1" bandRow="1">
                <a:tableStyleId>{5C22544A-7EE6-4342-B048-85BDC9FD1C3A}</a:tableStyleId>
              </a:tblPr>
              <a:tblGrid>
                <a:gridCol w="991373"/>
                <a:gridCol w="5120163"/>
                <a:gridCol w="3055767"/>
              </a:tblGrid>
              <a:tr h="959983">
                <a:tc>
                  <a:txBody>
                    <a:bodyPr/>
                    <a:lstStyle/>
                    <a:p>
                      <a:pPr algn="ctr"/>
                      <a:r>
                        <a:rPr lang="zh-CN" altLang="en-US" sz="2000" dirty="0"/>
                        <a:t>序号</a:t>
                      </a:r>
                      <a:endParaRPr lang="zh-CN" altLang="en-US" sz="2000" dirty="0"/>
                    </a:p>
                  </a:txBody>
                  <a:tcPr anchor="ctr"/>
                </a:tc>
                <a:tc>
                  <a:txBody>
                    <a:bodyPr/>
                    <a:lstStyle/>
                    <a:p>
                      <a:pPr algn="ctr"/>
                      <a:r>
                        <a:rPr lang="zh-CN" altLang="en-US" sz="2000" dirty="0"/>
                        <a:t>论文题目</a:t>
                      </a:r>
                      <a:endParaRPr lang="zh-CN" altLang="en-US" sz="2000" dirty="0"/>
                    </a:p>
                  </a:txBody>
                  <a:tcPr anchor="ctr"/>
                </a:tc>
                <a:tc>
                  <a:txBody>
                    <a:bodyPr/>
                    <a:lstStyle/>
                    <a:p>
                      <a:pPr algn="ctr"/>
                      <a:r>
                        <a:rPr lang="zh-CN" altLang="en-US" sz="2000" dirty="0"/>
                        <a:t>发表期刊会议</a:t>
                      </a:r>
                      <a:endParaRPr lang="zh-CN" altLang="en-US" sz="2000" dirty="0"/>
                    </a:p>
                  </a:txBody>
                  <a:tcPr anchor="ctr"/>
                </a:tc>
              </a:tr>
              <a:tr h="1092218">
                <a:tc>
                  <a:txBody>
                    <a:bodyPr/>
                    <a:lstStyle/>
                    <a:p>
                      <a:pPr algn="ctr"/>
                      <a:r>
                        <a:rPr lang="en-US" altLang="zh-CN" sz="2000" dirty="0"/>
                        <a:t>1</a:t>
                      </a:r>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ym typeface="+mn-ea"/>
                        </a:rPr>
                        <a:t>Energy Efficient Indivisible Workload Distribution in Geographically Distributed Data Centers</a:t>
                      </a:r>
                      <a:endParaRPr lang="zh-CN" altLang="en-US" sz="2000" dirty="0">
                        <a:sym typeface="+mn-ea"/>
                      </a:endParaRPr>
                    </a:p>
                    <a:p>
                      <a:pPr algn="ctr"/>
                      <a:endParaRPr lang="zh-CN" altLang="en-US" sz="2000" dirty="0"/>
                    </a:p>
                  </a:txBody>
                  <a:tcPr anchor="ctr"/>
                </a:tc>
                <a:tc>
                  <a:txBody>
                    <a:bodyPr/>
                    <a:lstStyle/>
                    <a:p>
                      <a:pPr algn="ctr"/>
                      <a:r>
                        <a:rPr lang="en-US" altLang="zh-CN" sz="2000" dirty="0">
                          <a:sym typeface="+mn-ea"/>
                        </a:rPr>
                        <a:t>2019</a:t>
                      </a:r>
                      <a:r>
                        <a:rPr lang="zh-CN" altLang="en-US" sz="2000" dirty="0">
                          <a:sym typeface="+mn-ea"/>
                        </a:rPr>
                        <a:t>年</a:t>
                      </a:r>
                      <a:r>
                        <a:rPr lang="en-US" altLang="zh-CN" sz="2000" dirty="0">
                          <a:sym typeface="+mn-ea"/>
                        </a:rPr>
                        <a:t>IEEE ACCESS SPECIAL SECTION ON MOBILE EDGE COMPUTING AND MOBILE</a:t>
                      </a:r>
                      <a:endParaRPr lang="zh-CN" altLang="en-US" sz="2000" dirty="0">
                        <a:sym typeface="+mn-ea"/>
                      </a:endParaRPr>
                    </a:p>
                  </a:txBody>
                  <a:tcPr anchor="ctr"/>
                </a:tc>
              </a:tr>
              <a:tr h="1419860">
                <a:tc>
                  <a:txBody>
                    <a:bodyPr/>
                    <a:lstStyle/>
                    <a:p>
                      <a:pPr algn="ctr"/>
                      <a:r>
                        <a:rPr lang="en-US" altLang="zh-CN" sz="2000" dirty="0"/>
                        <a:t>2</a:t>
                      </a:r>
                      <a:endParaRPr lang="zh-CN" altLang="en-US" sz="2000" dirty="0"/>
                    </a:p>
                  </a:txBody>
                  <a:tcPr anchor="ctr"/>
                </a:tc>
                <a:tc>
                  <a:txBody>
                    <a:bodyPr/>
                    <a:lstStyle/>
                    <a:p>
                      <a:pPr algn="ctr"/>
                      <a:endParaRPr lang="zh-CN" altLang="en-US" sz="2000" dirty="0">
                        <a:sym typeface="+mn-ea"/>
                      </a:endParaRPr>
                    </a:p>
                    <a:p>
                      <a:pPr algn="ctr"/>
                      <a:r>
                        <a:rPr lang="en-US" altLang="zh-CN" sz="2000" dirty="0">
                          <a:sym typeface="+mn-ea"/>
                        </a:rPr>
                        <a:t>Time- and Cost- Efficient Task Scheduling across Geo-Distributed Data Centers</a:t>
                      </a:r>
                      <a:endParaRPr lang="zh-CN" altLang="en-US" sz="2000" dirty="0"/>
                    </a:p>
                    <a:p>
                      <a:pPr algn="ctr"/>
                      <a:endParaRPr lang="zh-CN" altLang="en-US" sz="2000" dirty="0">
                        <a:sym typeface="+mn-ea"/>
                      </a:endParaRPr>
                    </a:p>
                  </a:txBody>
                  <a:tcPr anchor="ctr"/>
                </a:tc>
                <a:tc>
                  <a:txBody>
                    <a:bodyPr/>
                    <a:lstStyle/>
                    <a:p>
                      <a:pPr algn="ctr"/>
                      <a:r>
                        <a:rPr lang="en-US" altLang="zh-CN" sz="2000" dirty="0">
                          <a:sym typeface="+mn-ea"/>
                        </a:rPr>
                        <a:t>2018</a:t>
                      </a:r>
                      <a:r>
                        <a:rPr lang="zh-CN" altLang="en-US" sz="2000" dirty="0">
                          <a:sym typeface="+mn-ea"/>
                        </a:rPr>
                        <a:t>年</a:t>
                      </a:r>
                      <a:r>
                        <a:rPr lang="en-US" altLang="zh-CN" sz="2000" dirty="0">
                          <a:sym typeface="+mn-ea"/>
                        </a:rPr>
                        <a:t>IEEE TRANSACTIONS ON PARALLEL AND DISTRIBUTED SYSTEMS</a:t>
                      </a:r>
                      <a:endParaRPr lang="zh-CN" altLang="en-US" sz="2000" dirty="0">
                        <a:sym typeface="+mn-ea"/>
                      </a:endParaRPr>
                    </a:p>
                  </a:txBody>
                  <a:tcPr anchor="ctr"/>
                </a:tc>
              </a:tr>
              <a:tr h="1419884">
                <a:tc>
                  <a:txBody>
                    <a:bodyPr/>
                    <a:lstStyle/>
                    <a:p>
                      <a:pPr algn="ctr"/>
                      <a:r>
                        <a:rPr lang="en-US" altLang="zh-CN" sz="2000" dirty="0"/>
                        <a:t>3</a:t>
                      </a:r>
                      <a:endParaRPr lang="zh-CN" altLang="en-US" sz="2000" dirty="0"/>
                    </a:p>
                  </a:txBody>
                  <a:tcPr anchor="ctr"/>
                </a:tc>
                <a:tc>
                  <a:txBody>
                    <a:bodyPr/>
                    <a:lstStyle/>
                    <a:p>
                      <a:pPr algn="ctr"/>
                      <a:r>
                        <a:rPr lang="en-US" altLang="zh-CN" sz="2000" dirty="0">
                          <a:sym typeface="+mn-ea"/>
                        </a:rPr>
                        <a:t>Bulk Savings for Bulk Transfers: Minimizing the Energy-Cost for Geo-Distributed Data Centers</a:t>
                      </a:r>
                      <a:endParaRPr lang="en-US" altLang="zh-CN" sz="2000" dirty="0">
                        <a:sym typeface="+mn-ea"/>
                      </a:endParaRPr>
                    </a:p>
                  </a:txBody>
                  <a:tcPr anchor="ctr"/>
                </a:tc>
                <a:tc>
                  <a:txBody>
                    <a:bodyPr/>
                    <a:lstStyle/>
                    <a:p>
                      <a:pPr algn="ctr"/>
                      <a:r>
                        <a:rPr lang="en-US" altLang="zh-CN" sz="2000" dirty="0">
                          <a:sym typeface="+mn-ea"/>
                        </a:rPr>
                        <a:t>2017</a:t>
                      </a:r>
                      <a:r>
                        <a:rPr lang="zh-CN" altLang="en-US" sz="2000" dirty="0">
                          <a:sym typeface="+mn-ea"/>
                        </a:rPr>
                        <a:t>年</a:t>
                      </a:r>
                      <a:r>
                        <a:rPr lang="en-US" altLang="zh-CN" sz="2000" dirty="0">
                          <a:sym typeface="+mn-ea"/>
                        </a:rPr>
                        <a:t>IEEE TRANSACTIONS ON CLOUD COMPUTING</a:t>
                      </a:r>
                      <a:endParaRPr lang="zh-CN" altLang="en-US" sz="2000" dirty="0">
                        <a:sym typeface="+mn-ea"/>
                      </a:endParaRPr>
                    </a:p>
                  </a:txBody>
                  <a:tcPr anchor="ctr"/>
                </a:tc>
              </a:tr>
            </a:tbl>
          </a:graphicData>
        </a:graphic>
      </p:graphicFrame>
    </p:spTree>
  </p:cSld>
  <p:clrMapOvr>
    <a:masterClrMapping/>
  </p:clrMapOvr>
  <p:transition advTm="11279">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论文简介</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79999" y="1628963"/>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1802058" y="2849221"/>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矩形 52"/>
          <p:cNvSpPr/>
          <p:nvPr/>
        </p:nvSpPr>
        <p:spPr>
          <a:xfrm>
            <a:off x="771032" y="917029"/>
            <a:ext cx="8356190" cy="707886"/>
          </a:xfrm>
          <a:prstGeom prst="rect">
            <a:avLst/>
          </a:prstGeom>
        </p:spPr>
        <p:txBody>
          <a:bodyPr wrap="square">
            <a:spAutoFit/>
          </a:bodyPr>
          <a:lstStyle/>
          <a:p>
            <a:pPr algn="ctr"/>
            <a:r>
              <a:rPr lang="en-US" altLang="zh-CN" sz="2000" dirty="0">
                <a:solidFill>
                  <a:srgbClr val="FFFF00"/>
                </a:solidFill>
                <a:latin typeface="微软雅黑" panose="020B0503020204020204" charset="-122"/>
                <a:ea typeface="微软雅黑" panose="020B0503020204020204" charset="-122"/>
                <a:cs typeface="华文黑体" panose="02010600040101010101" pitchFamily="2" charset="-122"/>
              </a:rPr>
              <a:t>Bulk Savings for Bulk Transfers: Minimizing the Energy-Cost for Geo-Distributed Data Centers</a:t>
            </a:r>
            <a:endParaRPr lang="en-US" altLang="zh-CN" sz="2000" dirty="0">
              <a:solidFill>
                <a:srgbClr val="FFFF00"/>
              </a:solidFill>
              <a:latin typeface="微软雅黑" panose="020B0503020204020204" charset="-122"/>
              <a:ea typeface="微软雅黑" panose="020B0503020204020204" charset="-122"/>
              <a:cs typeface="华文黑体" panose="02010600040101010101" pitchFamily="2" charset="-122"/>
            </a:endParaRPr>
          </a:p>
        </p:txBody>
      </p:sp>
      <p:sp>
        <p:nvSpPr>
          <p:cNvPr id="2" name="文本框 1"/>
          <p:cNvSpPr txBox="1"/>
          <p:nvPr/>
        </p:nvSpPr>
        <p:spPr>
          <a:xfrm>
            <a:off x="4572000" y="1899959"/>
            <a:ext cx="6249798" cy="3732945"/>
          </a:xfrm>
          <a:prstGeom prst="rect">
            <a:avLst/>
          </a:prstGeom>
          <a:noFill/>
        </p:spPr>
        <p:txBody>
          <a:bodyPr wrap="square" rtlCol="0">
            <a:spAutoFit/>
          </a:bodyPr>
          <a:lstStyle/>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论文系统地研究了如何规划和调度数据中心间的海量数据传输，以使地理分布数据中心的能源成本最小化。</a:t>
            </a:r>
            <a:endParaRPr lang="en-US" altLang="zh-CN" sz="2000" b="1" dirty="0">
              <a:solidFill>
                <a:schemeClr val="accent4"/>
              </a:solidFill>
            </a:endParaRPr>
          </a:p>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将此问题建模为一个最小成本的多商品流问题，并研究了一个有效的二阶段优化方法来解决它。</a:t>
            </a:r>
            <a:endParaRPr lang="en-US" altLang="zh-CN" sz="2000" b="1" dirty="0">
              <a:solidFill>
                <a:schemeClr val="accent4"/>
              </a:solidFill>
            </a:endParaRPr>
          </a:p>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对实际数据中心网络和电价的广泛评估表明，与现有的海量数据传输方法相比，论文的方法可以显著节省能源成本。</a:t>
            </a:r>
            <a:endParaRPr lang="zh-CN" altLang="en-US" sz="2000" b="1" dirty="0">
              <a:solidFill>
                <a:schemeClr val="accent4"/>
              </a:solidFill>
            </a:endParaRPr>
          </a:p>
        </p:txBody>
      </p:sp>
    </p:spTree>
  </p:cSld>
  <p:clrMapOvr>
    <a:masterClrMapping/>
  </p:clrMapOvr>
  <p:transition advTm="1127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40"/>
                                        </p:tgtEl>
                                        <p:attrNameLst>
                                          <p:attrName>r</p:attrName>
                                        </p:attrNameLst>
                                      </p:cBhvr>
                                    </p:animRot>
                                  </p:childTnLst>
                                </p:cTn>
                              </p:par>
                              <p:par>
                                <p:cTn id="11" presetID="10" presetClass="entr" presetSubtype="0" fill="hold" grpId="0" nodeType="withEffect">
                                  <p:stCondLst>
                                    <p:cond delay="5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2" presetClass="entr" presetSubtype="1" decel="100000" fill="hold" nodeType="withEffect">
                                  <p:stCondLst>
                                    <p:cond delay="50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0-#ppt_h/2"/>
                                          </p:val>
                                        </p:tav>
                                        <p:tav tm="100000">
                                          <p:val>
                                            <p:strVal val="#ppt_y"/>
                                          </p:val>
                                        </p:tav>
                                      </p:tavLst>
                                    </p:anim>
                                  </p:childTnLst>
                                </p:cTn>
                              </p:par>
                              <p:par>
                                <p:cTn id="18" presetID="8" presetClass="emph" presetSubtype="0" repeatCount="indefinite" fill="hold" nodeType="withEffect">
                                  <p:stCondLst>
                                    <p:cond delay="500"/>
                                  </p:stCondLst>
                                  <p:childTnLst>
                                    <p:animRot by="76680000">
                                      <p:cBhvr>
                                        <p:cTn id="19" dur="750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论文简介</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79999" y="1628963"/>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1802058" y="2849221"/>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矩形 52"/>
          <p:cNvSpPr/>
          <p:nvPr/>
        </p:nvSpPr>
        <p:spPr>
          <a:xfrm>
            <a:off x="771032" y="917029"/>
            <a:ext cx="8356190" cy="707886"/>
          </a:xfrm>
          <a:prstGeom prst="rect">
            <a:avLst/>
          </a:prstGeom>
        </p:spPr>
        <p:txBody>
          <a:bodyPr wrap="square">
            <a:spAutoFit/>
          </a:bodyPr>
          <a:lstStyle/>
          <a:p>
            <a:pPr algn="ctr"/>
            <a:r>
              <a:rPr lang="en-US" altLang="zh-CN" sz="2000" dirty="0">
                <a:solidFill>
                  <a:srgbClr val="FFFF00"/>
                </a:solidFill>
                <a:latin typeface="微软雅黑" panose="020B0503020204020204" charset="-122"/>
                <a:ea typeface="微软雅黑" panose="020B0503020204020204" charset="-122"/>
                <a:cs typeface="华文黑体" panose="02010600040101010101" pitchFamily="2" charset="-122"/>
              </a:rPr>
              <a:t>Energy Efficient Indivisible Workload Distribution in Geographically Distributed Data Centers</a:t>
            </a:r>
            <a:endParaRPr lang="en-US" altLang="zh-CN" sz="2000" dirty="0">
              <a:solidFill>
                <a:srgbClr val="FFFF00"/>
              </a:solidFill>
              <a:latin typeface="微软雅黑" panose="020B0503020204020204" charset="-122"/>
              <a:ea typeface="微软雅黑" panose="020B0503020204020204" charset="-122"/>
              <a:cs typeface="华文黑体" panose="02010600040101010101" pitchFamily="2" charset="-122"/>
            </a:endParaRPr>
          </a:p>
        </p:txBody>
      </p:sp>
      <p:sp>
        <p:nvSpPr>
          <p:cNvPr id="2" name="文本框 1"/>
          <p:cNvSpPr txBox="1"/>
          <p:nvPr/>
        </p:nvSpPr>
        <p:spPr>
          <a:xfrm>
            <a:off x="4572000" y="1899959"/>
            <a:ext cx="6249798" cy="4194610"/>
          </a:xfrm>
          <a:prstGeom prst="rect">
            <a:avLst/>
          </a:prstGeom>
          <a:noFill/>
        </p:spPr>
        <p:txBody>
          <a:bodyPr wrap="square" rtlCol="0">
            <a:spAutoFit/>
          </a:bodyPr>
          <a:lstStyle/>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本文研究了时变系统动态下具有保证服务质量（即服务延迟）的地理分布数据中心的能量成本最小化问题。</a:t>
            </a:r>
            <a:endParaRPr lang="en-US" altLang="zh-CN" sz="2000" b="1" dirty="0">
              <a:solidFill>
                <a:schemeClr val="accent4"/>
              </a:solidFill>
            </a:endParaRPr>
          </a:p>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提出了一种基于贪婪算法设计技术的绿色地理负载平衡（</a:t>
            </a:r>
            <a:r>
              <a:rPr lang="en-US" altLang="zh-CN" sz="2000" b="1" dirty="0" err="1">
                <a:solidFill>
                  <a:schemeClr val="accent4"/>
                </a:solidFill>
              </a:rPr>
              <a:t>GreenGLB</a:t>
            </a:r>
            <a:r>
              <a:rPr lang="zh-CN" altLang="en-US" sz="2000" b="1" dirty="0">
                <a:solidFill>
                  <a:schemeClr val="accent4"/>
                </a:solidFill>
              </a:rPr>
              <a:t>）在线算法，用于交互式、不可分割的工作负载分配。</a:t>
            </a:r>
            <a:endParaRPr lang="en-US" altLang="zh-CN" sz="2000" b="1" dirty="0">
              <a:solidFill>
                <a:schemeClr val="accent4"/>
              </a:solidFill>
            </a:endParaRPr>
          </a:p>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基于真实世界的实验结果表明，</a:t>
            </a:r>
            <a:r>
              <a:rPr lang="en-US" altLang="zh-CN" sz="2000" b="1" dirty="0" err="1">
                <a:solidFill>
                  <a:schemeClr val="accent4"/>
                </a:solidFill>
              </a:rPr>
              <a:t>GreenGLB</a:t>
            </a:r>
            <a:r>
              <a:rPr lang="zh-CN" altLang="en-US" sz="2000" b="1" dirty="0">
                <a:solidFill>
                  <a:schemeClr val="accent4"/>
                </a:solidFill>
              </a:rPr>
              <a:t>比现有的工作负载分配技术更有效，并且显著降低了分布式分布式控制系统的能耗。</a:t>
            </a:r>
            <a:endParaRPr lang="zh-CN" altLang="en-US" sz="2000" b="1" dirty="0">
              <a:solidFill>
                <a:schemeClr val="accent4"/>
              </a:solidFill>
            </a:endParaRPr>
          </a:p>
        </p:txBody>
      </p:sp>
    </p:spTree>
  </p:cSld>
  <p:clrMapOvr>
    <a:masterClrMapping/>
  </p:clrMapOvr>
  <p:transition advTm="1127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40"/>
                                        </p:tgtEl>
                                        <p:attrNameLst>
                                          <p:attrName>r</p:attrName>
                                        </p:attrNameLst>
                                      </p:cBhvr>
                                    </p:animRot>
                                  </p:childTnLst>
                                </p:cTn>
                              </p:par>
                              <p:par>
                                <p:cTn id="11" presetID="10" presetClass="entr" presetSubtype="0" fill="hold" grpId="0" nodeType="withEffect">
                                  <p:stCondLst>
                                    <p:cond delay="5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2" presetClass="entr" presetSubtype="1" decel="100000" fill="hold" nodeType="withEffect">
                                  <p:stCondLst>
                                    <p:cond delay="50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0-#ppt_h/2"/>
                                          </p:val>
                                        </p:tav>
                                        <p:tav tm="100000">
                                          <p:val>
                                            <p:strVal val="#ppt_y"/>
                                          </p:val>
                                        </p:tav>
                                      </p:tavLst>
                                    </p:anim>
                                  </p:childTnLst>
                                </p:cTn>
                              </p:par>
                              <p:par>
                                <p:cTn id="18" presetID="8" presetClass="emph" presetSubtype="0" repeatCount="indefinite" fill="hold" nodeType="withEffect">
                                  <p:stCondLst>
                                    <p:cond delay="500"/>
                                  </p:stCondLst>
                                  <p:childTnLst>
                                    <p:animRot by="76680000">
                                      <p:cBhvr>
                                        <p:cTn id="19" dur="750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论文简介</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579999" y="1628963"/>
            <a:ext cx="2014518" cy="2012493"/>
            <a:chOff x="5305425" y="2638424"/>
            <a:chExt cx="1579563" cy="1577975"/>
          </a:xfrm>
          <a:solidFill>
            <a:srgbClr val="000000">
              <a:alpha val="60000"/>
            </a:srgbClr>
          </a:solidFill>
        </p:grpSpPr>
        <p:sp>
          <p:nvSpPr>
            <p:cNvPr id="41"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1802058" y="2849221"/>
            <a:ext cx="2528776" cy="2524727"/>
            <a:chOff x="5102225" y="2441575"/>
            <a:chExt cx="1982788" cy="1979613"/>
          </a:xfrm>
          <a:solidFill>
            <a:srgbClr val="000000">
              <a:alpha val="60000"/>
            </a:srgbClr>
          </a:solidFill>
        </p:grpSpPr>
        <p:sp>
          <p:nvSpPr>
            <p:cNvPr id="44"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矩形 52"/>
          <p:cNvSpPr/>
          <p:nvPr/>
        </p:nvSpPr>
        <p:spPr>
          <a:xfrm>
            <a:off x="771032" y="917029"/>
            <a:ext cx="8356190" cy="707886"/>
          </a:xfrm>
          <a:prstGeom prst="rect">
            <a:avLst/>
          </a:prstGeom>
        </p:spPr>
        <p:txBody>
          <a:bodyPr wrap="square">
            <a:spAutoFit/>
          </a:bodyPr>
          <a:lstStyle/>
          <a:p>
            <a:pPr algn="ctr"/>
            <a:r>
              <a:rPr lang="en-US" altLang="zh-CN" sz="2000" dirty="0">
                <a:solidFill>
                  <a:srgbClr val="FFFF00"/>
                </a:solidFill>
                <a:latin typeface="微软雅黑" panose="020B0503020204020204" charset="-122"/>
                <a:ea typeface="微软雅黑" panose="020B0503020204020204" charset="-122"/>
                <a:cs typeface="华文黑体" panose="02010600040101010101" pitchFamily="2" charset="-122"/>
              </a:rPr>
              <a:t>Time- and Cost- Efficient Task Scheduling across Geo-Distributed Data Centers</a:t>
            </a:r>
            <a:endParaRPr lang="en-US" altLang="zh-CN" sz="2000" dirty="0">
              <a:solidFill>
                <a:srgbClr val="FFFF00"/>
              </a:solidFill>
              <a:latin typeface="微软雅黑" panose="020B0503020204020204" charset="-122"/>
              <a:ea typeface="微软雅黑" panose="020B0503020204020204" charset="-122"/>
              <a:cs typeface="华文黑体" panose="02010600040101010101" pitchFamily="2" charset="-122"/>
            </a:endParaRPr>
          </a:p>
        </p:txBody>
      </p:sp>
      <p:sp>
        <p:nvSpPr>
          <p:cNvPr id="2" name="文本框 1"/>
          <p:cNvSpPr txBox="1"/>
          <p:nvPr/>
        </p:nvSpPr>
        <p:spPr>
          <a:xfrm>
            <a:off x="4572000" y="1899959"/>
            <a:ext cx="6249798" cy="4194610"/>
          </a:xfrm>
          <a:prstGeom prst="rect">
            <a:avLst/>
          </a:prstGeom>
          <a:noFill/>
        </p:spPr>
        <p:txBody>
          <a:bodyPr wrap="square" rtlCol="0">
            <a:spAutoFit/>
          </a:bodyPr>
          <a:lstStyle/>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论文认为，与其传输数据，不如将计算任务安排在数据附近，而数据应在数据中心之间以最少的传输量进行处理。</a:t>
            </a:r>
            <a:endParaRPr lang="en-US" altLang="zh-CN" sz="2000" b="1" dirty="0">
              <a:solidFill>
                <a:schemeClr val="accent4"/>
              </a:solidFill>
            </a:endParaRPr>
          </a:p>
          <a:p>
            <a:pPr marL="285750" indent="-285750">
              <a:lnSpc>
                <a:spcPct val="150000"/>
              </a:lnSpc>
              <a:buClr>
                <a:srgbClr val="FF0000"/>
              </a:buClr>
              <a:buFont typeface="Wingdings" panose="05000000000000000000" pitchFamily="2" charset="2"/>
              <a:buChar char="Ø"/>
            </a:pPr>
            <a:r>
              <a:rPr lang="zh-CN" altLang="en-US" sz="2000" b="1" dirty="0">
                <a:solidFill>
                  <a:schemeClr val="accent4"/>
                </a:solidFill>
              </a:rPr>
              <a:t>设计并实现了一种新的任务调度算法</a:t>
            </a:r>
            <a:r>
              <a:rPr lang="en-US" altLang="zh-CN" sz="2000" b="1" dirty="0">
                <a:solidFill>
                  <a:schemeClr val="accent4"/>
                </a:solidFill>
              </a:rPr>
              <a:t>Flutter</a:t>
            </a:r>
            <a:r>
              <a:rPr lang="zh-CN" altLang="en-US" sz="2000" b="1" dirty="0">
                <a:solidFill>
                  <a:schemeClr val="accent4"/>
                </a:solidFill>
              </a:rPr>
              <a:t>，它可以减少跨地理分布数据中心的大数据处理任务的完成时间和网络开销。</a:t>
            </a:r>
            <a:endParaRPr lang="en-US" altLang="zh-CN" sz="2000" b="1" dirty="0">
              <a:solidFill>
                <a:schemeClr val="accent4"/>
              </a:solidFill>
            </a:endParaRPr>
          </a:p>
          <a:p>
            <a:pPr marL="285750" indent="-285750">
              <a:lnSpc>
                <a:spcPct val="150000"/>
              </a:lnSpc>
              <a:buClr>
                <a:srgbClr val="FF0000"/>
              </a:buClr>
              <a:buFont typeface="Wingdings" panose="05000000000000000000" pitchFamily="2" charset="2"/>
              <a:buChar char="Ø"/>
            </a:pPr>
            <a:r>
              <a:rPr lang="en-US" altLang="zh-CN" sz="2000" b="1" dirty="0">
                <a:solidFill>
                  <a:schemeClr val="accent4"/>
                </a:solidFill>
              </a:rPr>
              <a:t>Flutter</a:t>
            </a:r>
            <a:r>
              <a:rPr lang="zh-CN" altLang="en-US" sz="2000" b="1" dirty="0">
                <a:solidFill>
                  <a:schemeClr val="accent4"/>
                </a:solidFill>
              </a:rPr>
              <a:t>算法基于</a:t>
            </a:r>
            <a:r>
              <a:rPr lang="en-US" altLang="zh-CN" sz="2000" b="1" dirty="0">
                <a:solidFill>
                  <a:schemeClr val="accent4"/>
                </a:solidFill>
              </a:rPr>
              <a:t>Apache Spark</a:t>
            </a:r>
            <a:r>
              <a:rPr lang="zh-CN" altLang="en-US" sz="2000" b="1" dirty="0">
                <a:solidFill>
                  <a:schemeClr val="accent4"/>
                </a:solidFill>
              </a:rPr>
              <a:t>实现，一个在大数据处理中应用广泛的现代框架。实验结果显著表明，</a:t>
            </a:r>
            <a:r>
              <a:rPr lang="en-US" altLang="zh-CN" sz="2000" b="1" dirty="0">
                <a:solidFill>
                  <a:schemeClr val="accent4"/>
                </a:solidFill>
              </a:rPr>
              <a:t> Flutter</a:t>
            </a:r>
            <a:r>
              <a:rPr lang="zh-CN" altLang="en-US" sz="2000" b="1" dirty="0">
                <a:solidFill>
                  <a:schemeClr val="accent4"/>
                </a:solidFill>
              </a:rPr>
              <a:t>可以大大缩短任务完成时间和网络成本。 </a:t>
            </a:r>
            <a:endParaRPr lang="zh-CN" altLang="en-US" sz="2000" b="1" dirty="0">
              <a:solidFill>
                <a:schemeClr val="accent4"/>
              </a:solidFill>
            </a:endParaRPr>
          </a:p>
        </p:txBody>
      </p:sp>
    </p:spTree>
  </p:cSld>
  <p:clrMapOvr>
    <a:masterClrMapping/>
  </p:clrMapOvr>
  <p:transition advTm="1127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40"/>
                                        </p:tgtEl>
                                        <p:attrNameLst>
                                          <p:attrName>r</p:attrName>
                                        </p:attrNameLst>
                                      </p:cBhvr>
                                    </p:animRot>
                                  </p:childTnLst>
                                </p:cTn>
                              </p:par>
                              <p:par>
                                <p:cTn id="11" presetID="10" presetClass="entr" presetSubtype="0" fill="hold" grpId="0" nodeType="withEffect">
                                  <p:stCondLst>
                                    <p:cond delay="5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2" presetClass="entr" presetSubtype="1" decel="100000" fill="hold" nodeType="withEffect">
                                  <p:stCondLst>
                                    <p:cond delay="50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0-#ppt_h/2"/>
                                          </p:val>
                                        </p:tav>
                                        <p:tav tm="100000">
                                          <p:val>
                                            <p:strVal val="#ppt_y"/>
                                          </p:val>
                                        </p:tav>
                                      </p:tavLst>
                                    </p:anim>
                                  </p:childTnLst>
                                </p:cTn>
                              </p:par>
                              <p:par>
                                <p:cTn id="18" presetID="8" presetClass="emph" presetSubtype="0" repeatCount="indefinite" fill="hold" nodeType="withEffect">
                                  <p:stCondLst>
                                    <p:cond delay="500"/>
                                  </p:stCondLst>
                                  <p:childTnLst>
                                    <p:animRot by="76680000">
                                      <p:cBhvr>
                                        <p:cTn id="19" dur="7500" fill="hold"/>
                                        <p:tgtEl>
                                          <p:spTgt spid="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244573" y="1689116"/>
            <a:ext cx="1933941" cy="2532448"/>
            <a:chOff x="5250180" y="1414796"/>
            <a:chExt cx="1933941" cy="2532448"/>
          </a:xfrm>
        </p:grpSpPr>
        <p:grpSp>
          <p:nvGrpSpPr>
            <p:cNvPr id="2" name="组合 1"/>
            <p:cNvGrpSpPr/>
            <p:nvPr/>
          </p:nvGrpSpPr>
          <p:grpSpPr>
            <a:xfrm>
              <a:off x="5250180" y="1414796"/>
              <a:ext cx="1717287" cy="154021"/>
              <a:chOff x="5250180" y="1414796"/>
              <a:chExt cx="1717287" cy="154021"/>
            </a:xfrm>
          </p:grpSpPr>
          <p:cxnSp>
            <p:nvCxnSpPr>
              <p:cNvPr id="34" name="直接连接符 33"/>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rot="18438729">
              <a:off x="6371313" y="1780502"/>
              <a:ext cx="1036332" cy="589282"/>
              <a:chOff x="4446771" y="2019138"/>
              <a:chExt cx="1036331" cy="589282"/>
            </a:xfrm>
          </p:grpSpPr>
          <p:cxnSp>
            <p:nvCxnSpPr>
              <p:cNvPr id="42" name="直接连接符 41"/>
              <p:cNvCxnSpPr/>
              <p:nvPr/>
            </p:nvCxnSpPr>
            <p:spPr>
              <a:xfrm flipV="1">
                <a:off x="444677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51041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574050"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637688"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701326"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flipH="1">
              <a:off x="5250180" y="2615246"/>
              <a:ext cx="1717287" cy="154021"/>
              <a:chOff x="5250180" y="1414796"/>
              <a:chExt cx="1717287" cy="154021"/>
            </a:xfrm>
          </p:grpSpPr>
          <p:cxnSp>
            <p:nvCxnSpPr>
              <p:cNvPr id="32" name="直接连接符 31"/>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rot="18438729">
              <a:off x="6371314" y="2911324"/>
              <a:ext cx="1036332" cy="589282"/>
              <a:chOff x="4446771" y="2019138"/>
              <a:chExt cx="1036331" cy="589282"/>
            </a:xfrm>
          </p:grpSpPr>
          <p:cxnSp>
            <p:nvCxnSpPr>
              <p:cNvPr id="50" name="直接连接符 49"/>
              <p:cNvCxnSpPr/>
              <p:nvPr/>
            </p:nvCxnSpPr>
            <p:spPr>
              <a:xfrm flipV="1">
                <a:off x="444677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4510411"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574050"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637688"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4701326" y="2019138"/>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flipH="1">
              <a:off x="5250180" y="3793223"/>
              <a:ext cx="1717287" cy="154021"/>
              <a:chOff x="5250180" y="1414796"/>
              <a:chExt cx="1717287" cy="154021"/>
            </a:xfrm>
          </p:grpSpPr>
          <p:cxnSp>
            <p:nvCxnSpPr>
              <p:cNvPr id="56" name="直接连接符 55"/>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sp>
        <p:nvSpPr>
          <p:cNvPr id="61" name="文本框 60"/>
          <p:cNvSpPr txBox="1"/>
          <p:nvPr/>
        </p:nvSpPr>
        <p:spPr>
          <a:xfrm>
            <a:off x="5157625" y="4990582"/>
            <a:ext cx="1876751" cy="461665"/>
          </a:xfrm>
          <a:prstGeom prst="rect">
            <a:avLst/>
          </a:prstGeom>
          <a:noFill/>
        </p:spPr>
        <p:txBody>
          <a:bodyPr wrap="square" rtlCol="0">
            <a:spAutoFit/>
          </a:bodyPr>
          <a:lstStyle/>
          <a:p>
            <a:pPr algn="ctr"/>
            <a:r>
              <a:rPr lang="zh-CN" altLang="en-US" sz="2400" dirty="0">
                <a:solidFill>
                  <a:srgbClr val="00B0F0"/>
                </a:solidFill>
                <a:latin typeface="Segoe UI" panose="020B0502040204020203" pitchFamily="34" charset="0"/>
                <a:ea typeface="Segoe UI Symbol" panose="020B0502040204020203" pitchFamily="34" charset="0"/>
                <a:cs typeface="Segoe UI" panose="020B0502040204020203" pitchFamily="34" charset="0"/>
              </a:rPr>
              <a:t>论文详解</a:t>
            </a:r>
            <a:endParaRPr lang="en-US" altLang="zh-CN" sz="2400" dirty="0">
              <a:solidFill>
                <a:srgbClr val="00B0F0"/>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62" name="矩形 61"/>
          <p:cNvSpPr/>
          <p:nvPr/>
        </p:nvSpPr>
        <p:spPr>
          <a:xfrm>
            <a:off x="2614308" y="5713969"/>
            <a:ext cx="6963384" cy="276999"/>
          </a:xfrm>
          <a:prstGeom prst="rect">
            <a:avLst/>
          </a:prstGeom>
        </p:spPr>
        <p:txBody>
          <a:bodyPr wrap="square">
            <a:spAutoFit/>
          </a:bodyPr>
          <a:lstStyle/>
          <a:p>
            <a:pPr algn="ctr"/>
            <a:r>
              <a:rPr lang="en-US" altLang="zh-CN" sz="1200" dirty="0">
                <a:solidFill>
                  <a:schemeClr val="bg1">
                    <a:lumMod val="65000"/>
                  </a:schemeClr>
                </a:solidFill>
                <a:latin typeface="Segoe UI" panose="020B0502040204020203" pitchFamily="34" charset="0"/>
                <a:cs typeface="Segoe UI" panose="020B0502040204020203" pitchFamily="34" charset="0"/>
              </a:rPr>
              <a:t>Detailed explanation of the paper</a:t>
            </a:r>
            <a:endParaRPr lang="en-US" altLang="zh-CN"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63" name="直接连接符 62"/>
          <p:cNvCxnSpPr/>
          <p:nvPr/>
        </p:nvCxnSpPr>
        <p:spPr>
          <a:xfrm>
            <a:off x="5009637" y="555140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685">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1000"/>
                                        <p:tgtEl>
                                          <p:spTgt spid="62"/>
                                        </p:tgtEl>
                                      </p:cBhvr>
                                    </p:animEffect>
                                    <p:anim calcmode="lin" valueType="num">
                                      <p:cBhvr>
                                        <p:cTn id="18" dur="1000" fill="hold"/>
                                        <p:tgtEl>
                                          <p:spTgt spid="62"/>
                                        </p:tgtEl>
                                        <p:attrNameLst>
                                          <p:attrName>ppt_x</p:attrName>
                                        </p:attrNameLst>
                                      </p:cBhvr>
                                      <p:tavLst>
                                        <p:tav tm="0">
                                          <p:val>
                                            <p:strVal val="#ppt_x"/>
                                          </p:val>
                                        </p:tav>
                                        <p:tav tm="100000">
                                          <p:val>
                                            <p:strVal val="#ppt_x"/>
                                          </p:val>
                                        </p:tav>
                                      </p:tavLst>
                                    </p:anim>
                                    <p:anim calcmode="lin" valueType="num">
                                      <p:cBhvr>
                                        <p:cTn id="19" dur="1000" fill="hold"/>
                                        <p:tgtEl>
                                          <p:spTgt spid="6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629" name="矩形 5628"/>
          <p:cNvSpPr/>
          <p:nvPr/>
        </p:nvSpPr>
        <p:spPr>
          <a:xfrm>
            <a:off x="1553" y="5229200"/>
            <a:ext cx="2896214"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算法设计流程</a:t>
            </a:r>
            <a:endParaRPr lang="zh-CN" altLang="en-US" sz="2000" dirty="0">
              <a:solidFill>
                <a:schemeClr val="bg1"/>
              </a:solidFill>
              <a:latin typeface="微软雅黑" panose="020B0503020204020204" charset="-122"/>
              <a:ea typeface="微软雅黑" panose="020B0503020204020204" charset="-122"/>
            </a:endParaRPr>
          </a:p>
        </p:txBody>
      </p:sp>
      <p:sp>
        <p:nvSpPr>
          <p:cNvPr id="5631" name="矩形 5630"/>
          <p:cNvSpPr/>
          <p:nvPr/>
        </p:nvSpPr>
        <p:spPr>
          <a:xfrm>
            <a:off x="2238967" y="3645024"/>
            <a:ext cx="658800" cy="223224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2238967" y="3645024"/>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59082" y="3645024"/>
            <a:ext cx="658800" cy="14401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859082" y="4437112"/>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479197" y="2882793"/>
            <a:ext cx="658800" cy="220239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479197" y="2882793"/>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7099312" y="2882792"/>
            <a:ext cx="658800" cy="187835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7101200" y="4113076"/>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8721315" y="2535189"/>
            <a:ext cx="658800" cy="22259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5" name="TextBox 5664"/>
          <p:cNvSpPr txBox="1"/>
          <p:nvPr/>
        </p:nvSpPr>
        <p:spPr>
          <a:xfrm>
            <a:off x="1653420" y="2468337"/>
            <a:ext cx="545342"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01</a:t>
            </a:r>
            <a:endParaRPr lang="zh-CN" altLang="en-US" dirty="0"/>
          </a:p>
        </p:txBody>
      </p:sp>
      <p:sp>
        <p:nvSpPr>
          <p:cNvPr id="204" name="TextBox 203"/>
          <p:cNvSpPr txBox="1"/>
          <p:nvPr/>
        </p:nvSpPr>
        <p:spPr>
          <a:xfrm flipH="1">
            <a:off x="2166055" y="2675964"/>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背景</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05" name="TextBox 204"/>
          <p:cNvSpPr txBox="1"/>
          <p:nvPr/>
        </p:nvSpPr>
        <p:spPr>
          <a:xfrm>
            <a:off x="2166057" y="2890342"/>
            <a:ext cx="2444654" cy="625171"/>
          </a:xfrm>
          <a:prstGeom prst="rect">
            <a:avLst/>
          </a:prstGeom>
          <a:noFill/>
        </p:spPr>
        <p:txBody>
          <a:bodyPr wrap="square" rtlCol="0">
            <a:spAutoFit/>
          </a:bodyPr>
          <a:lstStyle/>
          <a:p>
            <a:pPr>
              <a:lnSpc>
                <a:spcPct val="130000"/>
              </a:lnSpc>
            </a:pPr>
            <a:r>
              <a:rPr lang="en-US" altLang="zh-CN" sz="1400" dirty="0">
                <a:solidFill>
                  <a:srgbClr val="FFFF00"/>
                </a:solidFill>
                <a:latin typeface="微软雅黑" panose="020B0503020204020204" charset="-122"/>
                <a:ea typeface="微软雅黑" panose="020B0503020204020204" charset="-122"/>
              </a:rPr>
              <a:t>MIN-EC-BDT</a:t>
            </a:r>
            <a:r>
              <a:rPr lang="zh-CN" altLang="en-US" sz="1400" dirty="0">
                <a:solidFill>
                  <a:srgbClr val="FFFF00"/>
                </a:solidFill>
                <a:latin typeface="微软雅黑" panose="020B0503020204020204" charset="-122"/>
                <a:ea typeface="微软雅黑" panose="020B0503020204020204" charset="-122"/>
              </a:rPr>
              <a:t>是一个典型的动态网络流优化调度问题。</a:t>
            </a:r>
            <a:endParaRPr lang="zh-CN" altLang="en-US" sz="1400" dirty="0">
              <a:solidFill>
                <a:srgbClr val="FFFF00"/>
              </a:solidFill>
              <a:latin typeface="微软雅黑" panose="020B0503020204020204" charset="-122"/>
              <a:ea typeface="微软雅黑" panose="020B0503020204020204" charset="-122"/>
            </a:endParaRPr>
          </a:p>
        </p:txBody>
      </p:sp>
      <p:sp>
        <p:nvSpPr>
          <p:cNvPr id="207" name="TextBox 206"/>
          <p:cNvSpPr txBox="1"/>
          <p:nvPr/>
        </p:nvSpPr>
        <p:spPr>
          <a:xfrm>
            <a:off x="6388625" y="4717627"/>
            <a:ext cx="668773" cy="769441"/>
          </a:xfrm>
          <a:prstGeom prst="rect">
            <a:avLst/>
          </a:prstGeom>
          <a:noFill/>
        </p:spPr>
        <p:txBody>
          <a:bodyPr wrap="none" rtlCol="0" anchor="ctr">
            <a:spAutoFit/>
          </a:bodyPr>
          <a:lstStyle/>
          <a:p>
            <a:r>
              <a:rPr lang="en-US" altLang="zh-CN" sz="4400" dirty="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rPr>
              <a:t>03</a:t>
            </a:r>
            <a:endParaRPr lang="zh-CN" altLang="en-US" sz="4400" dirty="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endParaRPr>
          </a:p>
        </p:txBody>
      </p:sp>
      <p:sp>
        <p:nvSpPr>
          <p:cNvPr id="208" name="TextBox 207"/>
          <p:cNvSpPr txBox="1"/>
          <p:nvPr/>
        </p:nvSpPr>
        <p:spPr>
          <a:xfrm flipH="1">
            <a:off x="7036479" y="4974240"/>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算法改进</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09" name="TextBox 208"/>
          <p:cNvSpPr txBox="1"/>
          <p:nvPr/>
        </p:nvSpPr>
        <p:spPr>
          <a:xfrm>
            <a:off x="7036481" y="5188618"/>
            <a:ext cx="2444654" cy="905248"/>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论文在此基础上，提出了一种求解该问题的两阶段优化方法。</a:t>
            </a:r>
            <a:endParaRPr lang="zh-CN" altLang="en-US" sz="1400" dirty="0">
              <a:solidFill>
                <a:srgbClr val="FFFF00"/>
              </a:solidFill>
              <a:latin typeface="微软雅黑" panose="020B0503020204020204" charset="-122"/>
              <a:ea typeface="微软雅黑" panose="020B0503020204020204" charset="-122"/>
            </a:endParaRPr>
          </a:p>
        </p:txBody>
      </p:sp>
      <p:sp>
        <p:nvSpPr>
          <p:cNvPr id="211" name="TextBox 210"/>
          <p:cNvSpPr txBox="1"/>
          <p:nvPr/>
        </p:nvSpPr>
        <p:spPr>
          <a:xfrm>
            <a:off x="4753073" y="1528816"/>
            <a:ext cx="668773"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02</a:t>
            </a:r>
            <a:endParaRPr lang="zh-CN" altLang="en-US" dirty="0"/>
          </a:p>
        </p:txBody>
      </p:sp>
      <p:sp>
        <p:nvSpPr>
          <p:cNvPr id="212" name="TextBox 211"/>
          <p:cNvSpPr txBox="1"/>
          <p:nvPr/>
        </p:nvSpPr>
        <p:spPr>
          <a:xfrm flipH="1">
            <a:off x="5433585" y="1736443"/>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初步试验</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13" name="TextBox 212"/>
          <p:cNvSpPr txBox="1"/>
          <p:nvPr/>
        </p:nvSpPr>
        <p:spPr>
          <a:xfrm>
            <a:off x="5433587" y="1950821"/>
            <a:ext cx="2444654" cy="905248"/>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论文首先描述和分析基于时间扩展的方法用于解决</a:t>
            </a:r>
            <a:r>
              <a:rPr lang="en-US" altLang="zh-CN" sz="1400" dirty="0">
                <a:solidFill>
                  <a:srgbClr val="FFFF00"/>
                </a:solidFill>
                <a:latin typeface="微软雅黑" panose="020B0503020204020204" charset="-122"/>
                <a:ea typeface="微软雅黑" panose="020B0503020204020204" charset="-122"/>
              </a:rPr>
              <a:t>MIN-EC-BDT</a:t>
            </a:r>
            <a:r>
              <a:rPr lang="zh-CN" altLang="en-US" sz="1400" dirty="0">
                <a:solidFill>
                  <a:srgbClr val="FFFF00"/>
                </a:solidFill>
                <a:latin typeface="微软雅黑" panose="020B0503020204020204" charset="-122"/>
                <a:ea typeface="微软雅黑" panose="020B0503020204020204" charset="-122"/>
              </a:rPr>
              <a:t>问题。</a:t>
            </a:r>
            <a:endParaRPr lang="zh-CN" altLang="en-US" sz="1400" dirty="0">
              <a:solidFill>
                <a:srgbClr val="FFFF00"/>
              </a:solidFill>
              <a:latin typeface="微软雅黑" panose="020B0503020204020204" charset="-122"/>
              <a:ea typeface="微软雅黑" panose="020B0503020204020204" charset="-122"/>
            </a:endParaRPr>
          </a:p>
        </p:txBody>
      </p:sp>
      <p:sp>
        <p:nvSpPr>
          <p:cNvPr id="215" name="TextBox 214"/>
          <p:cNvSpPr txBox="1"/>
          <p:nvPr/>
        </p:nvSpPr>
        <p:spPr>
          <a:xfrm>
            <a:off x="10909119" y="2297778"/>
            <a:ext cx="646331"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04</a:t>
            </a:r>
            <a:endParaRPr lang="zh-CN" altLang="en-US" dirty="0"/>
          </a:p>
        </p:txBody>
      </p:sp>
      <p:sp>
        <p:nvSpPr>
          <p:cNvPr id="216" name="TextBox 215"/>
          <p:cNvSpPr txBox="1"/>
          <p:nvPr/>
        </p:nvSpPr>
        <p:spPr>
          <a:xfrm flipH="1">
            <a:off x="9501535" y="2802998"/>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实验评估</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17" name="TextBox 216"/>
          <p:cNvSpPr txBox="1"/>
          <p:nvPr/>
        </p:nvSpPr>
        <p:spPr>
          <a:xfrm>
            <a:off x="9501537" y="3017376"/>
            <a:ext cx="2444654" cy="905248"/>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实验结果表明论文提出的两阶段法要优于以往提出的方法</a:t>
            </a:r>
            <a:endParaRPr lang="zh-CN" altLang="en-US" sz="1400" dirty="0">
              <a:solidFill>
                <a:srgbClr val="FFFF00"/>
              </a:solidFill>
              <a:latin typeface="微软雅黑" panose="020B0503020204020204" charset="-122"/>
              <a:ea typeface="微软雅黑" panose="020B0503020204020204" charset="-122"/>
            </a:endParaRPr>
          </a:p>
        </p:txBody>
      </p:sp>
      <p:sp>
        <p:nvSpPr>
          <p:cNvPr id="222" name="Freeform 6"/>
          <p:cNvSpPr/>
          <p:nvPr/>
        </p:nvSpPr>
        <p:spPr bwMode="auto">
          <a:xfrm rot="2700000">
            <a:off x="8732721" y="1316718"/>
            <a:ext cx="978413" cy="1457864"/>
          </a:xfrm>
          <a:custGeom>
            <a:avLst/>
            <a:gdLst/>
            <a:ahLst/>
            <a:cxnLst/>
            <a:rect l="l" t="t" r="r" b="b"/>
            <a:pathLst>
              <a:path w="978413" h="1457864">
                <a:moveTo>
                  <a:pt x="0" y="322664"/>
                </a:moveTo>
                <a:lnTo>
                  <a:pt x="233020" y="166322"/>
                </a:lnTo>
                <a:lnTo>
                  <a:pt x="466041" y="0"/>
                </a:lnTo>
                <a:lnTo>
                  <a:pt x="695779" y="166322"/>
                </a:lnTo>
                <a:lnTo>
                  <a:pt x="928800" y="322664"/>
                </a:lnTo>
                <a:lnTo>
                  <a:pt x="797521" y="322664"/>
                </a:lnTo>
                <a:lnTo>
                  <a:pt x="797521" y="558464"/>
                </a:lnTo>
                <a:lnTo>
                  <a:pt x="797569" y="558464"/>
                </a:lnTo>
                <a:lnTo>
                  <a:pt x="797569" y="811178"/>
                </a:lnTo>
                <a:lnTo>
                  <a:pt x="978413" y="992022"/>
                </a:lnTo>
                <a:lnTo>
                  <a:pt x="512571" y="1457864"/>
                </a:lnTo>
                <a:lnTo>
                  <a:pt x="140917" y="1086210"/>
                </a:lnTo>
                <a:lnTo>
                  <a:pt x="143065" y="1084062"/>
                </a:lnTo>
                <a:lnTo>
                  <a:pt x="138769" y="1084062"/>
                </a:lnTo>
                <a:lnTo>
                  <a:pt x="138769" y="581922"/>
                </a:lnTo>
                <a:lnTo>
                  <a:pt x="137843" y="581922"/>
                </a:lnTo>
                <a:lnTo>
                  <a:pt x="137843" y="322664"/>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 name="矩形 1"/>
          <p:cNvSpPr/>
          <p:nvPr/>
        </p:nvSpPr>
        <p:spPr>
          <a:xfrm>
            <a:off x="207510" y="630496"/>
            <a:ext cx="8513805" cy="1077218"/>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1</a:t>
            </a:r>
            <a:r>
              <a:rPr lang="en-US" altLang="zh-CN" sz="3200" b="1" dirty="0">
                <a:ln w="22225">
                  <a:solidFill>
                    <a:schemeClr val="accent2"/>
                  </a:solidFill>
                  <a:prstDash val="solid"/>
                </a:ln>
                <a:solidFill>
                  <a:schemeClr val="accent2">
                    <a:lumMod val="40000"/>
                    <a:lumOff val="60000"/>
                  </a:schemeClr>
                </a:solidFill>
              </a:rPr>
              <a:t>.</a:t>
            </a:r>
            <a:r>
              <a:rPr lang="zh-CN" altLang="en-US" sz="3200" b="1" dirty="0">
                <a:ln w="22225">
                  <a:solidFill>
                    <a:schemeClr val="accent2"/>
                  </a:solidFill>
                  <a:prstDash val="solid"/>
                </a:ln>
                <a:solidFill>
                  <a:schemeClr val="accent2">
                    <a:lumMod val="40000"/>
                    <a:lumOff val="60000"/>
                  </a:schemeClr>
                </a:solidFill>
              </a:rPr>
              <a:t> </a:t>
            </a:r>
            <a:r>
              <a:rPr lang="en-US" altLang="zh-CN" sz="3200" b="1" dirty="0">
                <a:ln w="22225">
                  <a:solidFill>
                    <a:schemeClr val="accent2"/>
                  </a:solidFill>
                  <a:prstDash val="solid"/>
                </a:ln>
                <a:solidFill>
                  <a:schemeClr val="accent2">
                    <a:lumMod val="40000"/>
                    <a:lumOff val="60000"/>
                  </a:schemeClr>
                </a:solidFill>
              </a:rPr>
              <a:t>Bulk Savings for Bulk Transfers: Minimizing the</a:t>
            </a:r>
            <a:endParaRPr lang="en-US" altLang="zh-CN" sz="3200" b="1" dirty="0">
              <a:ln w="22225">
                <a:solidFill>
                  <a:schemeClr val="accent2"/>
                </a:solidFill>
                <a:prstDash val="solid"/>
              </a:ln>
              <a:solidFill>
                <a:schemeClr val="accent2">
                  <a:lumMod val="40000"/>
                  <a:lumOff val="60000"/>
                </a:schemeClr>
              </a:solidFill>
            </a:endParaRPr>
          </a:p>
          <a:p>
            <a:pPr algn="ctr"/>
            <a:r>
              <a:rPr lang="en-US" altLang="zh-CN" sz="3200" b="1" dirty="0">
                <a:ln w="22225">
                  <a:solidFill>
                    <a:schemeClr val="accent2"/>
                  </a:solidFill>
                  <a:prstDash val="solid"/>
                </a:ln>
                <a:solidFill>
                  <a:schemeClr val="accent2">
                    <a:lumMod val="40000"/>
                    <a:lumOff val="60000"/>
                  </a:schemeClr>
                </a:solidFill>
              </a:rPr>
              <a:t>Energy-Cost for Geo-Distributed Data Centers</a:t>
            </a:r>
            <a:endParaRPr lang="zh-CN" altLang="en-US" sz="32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ransition advTm="9548">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wipe(left)">
                                      <p:cBhvr>
                                        <p:cTn id="7" dur="500"/>
                                        <p:tgtEl>
                                          <p:spTgt spid="562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5631"/>
                                        </p:tgtEl>
                                        <p:attrNameLst>
                                          <p:attrName>style.visibility</p:attrName>
                                        </p:attrNameLst>
                                      </p:cBhvr>
                                      <p:to>
                                        <p:strVal val="visible"/>
                                      </p:to>
                                    </p:set>
                                    <p:animEffect transition="in" filter="wipe(down)">
                                      <p:cBhvr>
                                        <p:cTn id="10" dur="500"/>
                                        <p:tgtEl>
                                          <p:spTgt spid="5631"/>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93"/>
                                        </p:tgtEl>
                                        <p:attrNameLst>
                                          <p:attrName>style.visibility</p:attrName>
                                        </p:attrNameLst>
                                      </p:cBhvr>
                                      <p:to>
                                        <p:strVal val="visible"/>
                                      </p:to>
                                    </p:set>
                                    <p:animEffect transition="in" filter="wipe(left)">
                                      <p:cBhvr>
                                        <p:cTn id="13" dur="500"/>
                                        <p:tgtEl>
                                          <p:spTgt spid="193"/>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94"/>
                                        </p:tgtEl>
                                        <p:attrNameLst>
                                          <p:attrName>style.visibility</p:attrName>
                                        </p:attrNameLst>
                                      </p:cBhvr>
                                      <p:to>
                                        <p:strVal val="visible"/>
                                      </p:to>
                                    </p:set>
                                    <p:animEffect transition="in" filter="wipe(up)">
                                      <p:cBhvr>
                                        <p:cTn id="16" dur="500"/>
                                        <p:tgtEl>
                                          <p:spTgt spid="194"/>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95"/>
                                        </p:tgtEl>
                                        <p:attrNameLst>
                                          <p:attrName>style.visibility</p:attrName>
                                        </p:attrNameLst>
                                      </p:cBhvr>
                                      <p:to>
                                        <p:strVal val="visible"/>
                                      </p:to>
                                    </p:set>
                                    <p:animEffect transition="in" filter="wipe(left)">
                                      <p:cBhvr>
                                        <p:cTn id="19" dur="500"/>
                                        <p:tgtEl>
                                          <p:spTgt spid="195"/>
                                        </p:tgtEl>
                                      </p:cBhvr>
                                    </p:animEffect>
                                  </p:childTnLst>
                                </p:cTn>
                              </p:par>
                              <p:par>
                                <p:cTn id="20" presetID="22" presetClass="entr" presetSubtype="4" fill="hold" grpId="0" nodeType="withEffect">
                                  <p:stCondLst>
                                    <p:cond delay="190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22" presetClass="entr" presetSubtype="8" fill="hold" grpId="0" nodeType="withEffect">
                                  <p:stCondLst>
                                    <p:cond delay="2300"/>
                                  </p:stCondLst>
                                  <p:childTnLst>
                                    <p:set>
                                      <p:cBhvr>
                                        <p:cTn id="24" dur="1" fill="hold">
                                          <p:stCondLst>
                                            <p:cond delay="0"/>
                                          </p:stCondLst>
                                        </p:cTn>
                                        <p:tgtEl>
                                          <p:spTgt spid="197"/>
                                        </p:tgtEl>
                                        <p:attrNameLst>
                                          <p:attrName>style.visibility</p:attrName>
                                        </p:attrNameLst>
                                      </p:cBhvr>
                                      <p:to>
                                        <p:strVal val="visible"/>
                                      </p:to>
                                    </p:set>
                                    <p:animEffect transition="in" filter="wipe(left)">
                                      <p:cBhvr>
                                        <p:cTn id="25" dur="500"/>
                                        <p:tgtEl>
                                          <p:spTgt spid="197"/>
                                        </p:tgtEl>
                                      </p:cBhvr>
                                    </p:animEffect>
                                  </p:childTnLst>
                                </p:cTn>
                              </p:par>
                              <p:par>
                                <p:cTn id="26" presetID="22" presetClass="entr" presetSubtype="1" fill="hold" grpId="0" nodeType="withEffect">
                                  <p:stCondLst>
                                    <p:cond delay="2700"/>
                                  </p:stCondLst>
                                  <p:childTnLst>
                                    <p:set>
                                      <p:cBhvr>
                                        <p:cTn id="27" dur="1" fill="hold">
                                          <p:stCondLst>
                                            <p:cond delay="0"/>
                                          </p:stCondLst>
                                        </p:cTn>
                                        <p:tgtEl>
                                          <p:spTgt spid="198"/>
                                        </p:tgtEl>
                                        <p:attrNameLst>
                                          <p:attrName>style.visibility</p:attrName>
                                        </p:attrNameLst>
                                      </p:cBhvr>
                                      <p:to>
                                        <p:strVal val="visible"/>
                                      </p:to>
                                    </p:set>
                                    <p:animEffect transition="in" filter="wipe(up)">
                                      <p:cBhvr>
                                        <p:cTn id="28" dur="500"/>
                                        <p:tgtEl>
                                          <p:spTgt spid="198"/>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199"/>
                                        </p:tgtEl>
                                        <p:attrNameLst>
                                          <p:attrName>style.visibility</p:attrName>
                                        </p:attrNameLst>
                                      </p:cBhvr>
                                      <p:to>
                                        <p:strVal val="visible"/>
                                      </p:to>
                                    </p:set>
                                    <p:animEffect transition="in" filter="wipe(left)">
                                      <p:cBhvr>
                                        <p:cTn id="31" dur="500"/>
                                        <p:tgtEl>
                                          <p:spTgt spid="199"/>
                                        </p:tgtEl>
                                      </p:cBhvr>
                                    </p:animEffect>
                                  </p:childTnLst>
                                </p:cTn>
                              </p:par>
                              <p:par>
                                <p:cTn id="32" presetID="22" presetClass="entr" presetSubtype="4" fill="hold" grpId="0" nodeType="withEffect">
                                  <p:stCondLst>
                                    <p:cond delay="3400"/>
                                  </p:stCondLst>
                                  <p:childTnLst>
                                    <p:set>
                                      <p:cBhvr>
                                        <p:cTn id="33" dur="1" fill="hold">
                                          <p:stCondLst>
                                            <p:cond delay="0"/>
                                          </p:stCondLst>
                                        </p:cTn>
                                        <p:tgtEl>
                                          <p:spTgt spid="200"/>
                                        </p:tgtEl>
                                        <p:attrNameLst>
                                          <p:attrName>style.visibility</p:attrName>
                                        </p:attrNameLst>
                                      </p:cBhvr>
                                      <p:to>
                                        <p:strVal val="visible"/>
                                      </p:to>
                                    </p:set>
                                    <p:animEffect transition="in" filter="wipe(down)">
                                      <p:cBhvr>
                                        <p:cTn id="34" dur="500"/>
                                        <p:tgtEl>
                                          <p:spTgt spid="200"/>
                                        </p:tgtEl>
                                      </p:cBhvr>
                                    </p:animEffect>
                                  </p:childTnLst>
                                </p:cTn>
                              </p:par>
                              <p:par>
                                <p:cTn id="35" presetID="22" presetClass="entr" presetSubtype="4" fill="hold" grpId="0" nodeType="withEffect">
                                  <p:stCondLst>
                                    <p:cond delay="3900"/>
                                  </p:stCondLst>
                                  <p:childTnLst>
                                    <p:set>
                                      <p:cBhvr>
                                        <p:cTn id="36" dur="1" fill="hold">
                                          <p:stCondLst>
                                            <p:cond delay="0"/>
                                          </p:stCondLst>
                                        </p:cTn>
                                        <p:tgtEl>
                                          <p:spTgt spid="222"/>
                                        </p:tgtEl>
                                        <p:attrNameLst>
                                          <p:attrName>style.visibility</p:attrName>
                                        </p:attrNameLst>
                                      </p:cBhvr>
                                      <p:to>
                                        <p:strVal val="visible"/>
                                      </p:to>
                                    </p:set>
                                    <p:animEffect transition="in" filter="wipe(down)">
                                      <p:cBhvr>
                                        <p:cTn id="37" dur="500"/>
                                        <p:tgtEl>
                                          <p:spTgt spid="22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665"/>
                                        </p:tgtEl>
                                        <p:attrNameLst>
                                          <p:attrName>style.visibility</p:attrName>
                                        </p:attrNameLst>
                                      </p:cBhvr>
                                      <p:to>
                                        <p:strVal val="visible"/>
                                      </p:to>
                                    </p:set>
                                    <p:animEffect transition="in" filter="fade">
                                      <p:cBhvr>
                                        <p:cTn id="41" dur="300"/>
                                        <p:tgtEl>
                                          <p:spTgt spid="5665"/>
                                        </p:tgtEl>
                                      </p:cBhvr>
                                    </p:animEffect>
                                  </p:childTnLst>
                                </p:cTn>
                              </p:par>
                            </p:childTnLst>
                          </p:cTn>
                        </p:par>
                        <p:par>
                          <p:cTn id="42" fill="hold">
                            <p:stCondLst>
                              <p:cond delay="100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204"/>
                                        </p:tgtEl>
                                        <p:attrNameLst>
                                          <p:attrName>style.visibility</p:attrName>
                                        </p:attrNameLst>
                                      </p:cBhvr>
                                      <p:to>
                                        <p:strVal val="visible"/>
                                      </p:to>
                                    </p:set>
                                    <p:animEffect transition="in" filter="fade">
                                      <p:cBhvr>
                                        <p:cTn id="45" dur="100"/>
                                        <p:tgtEl>
                                          <p:spTgt spid="204"/>
                                        </p:tgtEl>
                                      </p:cBhvr>
                                    </p:animEffect>
                                  </p:childTnLst>
                                </p:cTn>
                              </p:par>
                              <p:par>
                                <p:cTn id="46" presetID="10" presetClass="entr" presetSubtype="0" fill="hold" grpId="0" nodeType="withEffect">
                                  <p:stCondLst>
                                    <p:cond delay="0"/>
                                  </p:stCondLst>
                                  <p:iterate type="lt">
                                    <p:tmPct val="10000"/>
                                  </p:iterate>
                                  <p:childTnLst>
                                    <p:set>
                                      <p:cBhvr>
                                        <p:cTn id="47" dur="1" fill="hold">
                                          <p:stCondLst>
                                            <p:cond delay="0"/>
                                          </p:stCondLst>
                                        </p:cTn>
                                        <p:tgtEl>
                                          <p:spTgt spid="205"/>
                                        </p:tgtEl>
                                        <p:attrNameLst>
                                          <p:attrName>style.visibility</p:attrName>
                                        </p:attrNameLst>
                                      </p:cBhvr>
                                      <p:to>
                                        <p:strVal val="visible"/>
                                      </p:to>
                                    </p:set>
                                    <p:animEffect transition="in" filter="fade">
                                      <p:cBhvr>
                                        <p:cTn id="48" dur="100"/>
                                        <p:tgtEl>
                                          <p:spTgt spid="205"/>
                                        </p:tgtEl>
                                      </p:cBhvr>
                                    </p:animEffect>
                                  </p:childTnLst>
                                </p:cTn>
                              </p:par>
                            </p:childTnLst>
                          </p:cTn>
                        </p:par>
                        <p:par>
                          <p:cTn id="49" fill="hold">
                            <p:stCondLst>
                              <p:cond delay="5070"/>
                            </p:stCondLst>
                            <p:childTnLst>
                              <p:par>
                                <p:cTn id="50" presetID="10" presetClass="entr" presetSubtype="0" fill="hold" grpId="0" nodeType="after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300"/>
                                        <p:tgtEl>
                                          <p:spTgt spid="207"/>
                                        </p:tgtEl>
                                      </p:cBhvr>
                                    </p:animEffect>
                                  </p:childTnLst>
                                </p:cTn>
                              </p:par>
                            </p:childTnLst>
                          </p:cTn>
                        </p:par>
                        <p:par>
                          <p:cTn id="53" fill="hold">
                            <p:stCondLst>
                              <p:cond delay="5570"/>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208"/>
                                        </p:tgtEl>
                                        <p:attrNameLst>
                                          <p:attrName>style.visibility</p:attrName>
                                        </p:attrNameLst>
                                      </p:cBhvr>
                                      <p:to>
                                        <p:strVal val="visible"/>
                                      </p:to>
                                    </p:set>
                                    <p:animEffect transition="in" filter="fade">
                                      <p:cBhvr>
                                        <p:cTn id="56" dur="100"/>
                                        <p:tgtEl>
                                          <p:spTgt spid="208"/>
                                        </p:tgtEl>
                                      </p:cBhvr>
                                    </p:animEffect>
                                  </p:childTnLst>
                                </p:cTn>
                              </p:par>
                              <p:par>
                                <p:cTn id="57" presetID="10" presetClass="entr" presetSubtype="0" fill="hold" grpId="0" nodeType="withEffect">
                                  <p:stCondLst>
                                    <p:cond delay="0"/>
                                  </p:stCondLst>
                                  <p:iterate type="lt">
                                    <p:tmPct val="10000"/>
                                  </p:iterate>
                                  <p:childTnLst>
                                    <p:set>
                                      <p:cBhvr>
                                        <p:cTn id="58" dur="1" fill="hold">
                                          <p:stCondLst>
                                            <p:cond delay="0"/>
                                          </p:stCondLst>
                                        </p:cTn>
                                        <p:tgtEl>
                                          <p:spTgt spid="209"/>
                                        </p:tgtEl>
                                        <p:attrNameLst>
                                          <p:attrName>style.visibility</p:attrName>
                                        </p:attrNameLst>
                                      </p:cBhvr>
                                      <p:to>
                                        <p:strVal val="visible"/>
                                      </p:to>
                                    </p:set>
                                    <p:animEffect transition="in" filter="fade">
                                      <p:cBhvr>
                                        <p:cTn id="59" dur="100"/>
                                        <p:tgtEl>
                                          <p:spTgt spid="209"/>
                                        </p:tgtEl>
                                      </p:cBhvr>
                                    </p:animEffect>
                                  </p:childTnLst>
                                </p:cTn>
                              </p:par>
                            </p:childTnLst>
                          </p:cTn>
                        </p:par>
                        <p:par>
                          <p:cTn id="60" fill="hold">
                            <p:stCondLst>
                              <p:cond delay="5730"/>
                            </p:stCondLst>
                            <p:childTnLst>
                              <p:par>
                                <p:cTn id="61" presetID="10" presetClass="entr" presetSubtype="0" fill="hold" grpId="0" nodeType="afterEffect">
                                  <p:stCondLst>
                                    <p:cond delay="0"/>
                                  </p:stCondLst>
                                  <p:childTnLst>
                                    <p:set>
                                      <p:cBhvr>
                                        <p:cTn id="62" dur="1" fill="hold">
                                          <p:stCondLst>
                                            <p:cond delay="0"/>
                                          </p:stCondLst>
                                        </p:cTn>
                                        <p:tgtEl>
                                          <p:spTgt spid="211"/>
                                        </p:tgtEl>
                                        <p:attrNameLst>
                                          <p:attrName>style.visibility</p:attrName>
                                        </p:attrNameLst>
                                      </p:cBhvr>
                                      <p:to>
                                        <p:strVal val="visible"/>
                                      </p:to>
                                    </p:set>
                                    <p:animEffect transition="in" filter="fade">
                                      <p:cBhvr>
                                        <p:cTn id="63" dur="300"/>
                                        <p:tgtEl>
                                          <p:spTgt spid="211"/>
                                        </p:tgtEl>
                                      </p:cBhvr>
                                    </p:animEffect>
                                  </p:childTnLst>
                                </p:cTn>
                              </p:par>
                            </p:childTnLst>
                          </p:cTn>
                        </p:par>
                        <p:par>
                          <p:cTn id="64" fill="hold">
                            <p:stCondLst>
                              <p:cond delay="6230"/>
                            </p:stCondLst>
                            <p:childTnLst>
                              <p:par>
                                <p:cTn id="65" presetID="10" presetClass="entr" presetSubtype="0" fill="hold" grpId="0" nodeType="afterEffect">
                                  <p:stCondLst>
                                    <p:cond delay="0"/>
                                  </p:stCondLst>
                                  <p:iterate type="lt">
                                    <p:tmPct val="10000"/>
                                  </p:iterate>
                                  <p:childTnLst>
                                    <p:set>
                                      <p:cBhvr>
                                        <p:cTn id="66" dur="1" fill="hold">
                                          <p:stCondLst>
                                            <p:cond delay="0"/>
                                          </p:stCondLst>
                                        </p:cTn>
                                        <p:tgtEl>
                                          <p:spTgt spid="212"/>
                                        </p:tgtEl>
                                        <p:attrNameLst>
                                          <p:attrName>style.visibility</p:attrName>
                                        </p:attrNameLst>
                                      </p:cBhvr>
                                      <p:to>
                                        <p:strVal val="visible"/>
                                      </p:to>
                                    </p:set>
                                    <p:animEffect transition="in" filter="fade">
                                      <p:cBhvr>
                                        <p:cTn id="67" dur="100"/>
                                        <p:tgtEl>
                                          <p:spTgt spid="212"/>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213"/>
                                        </p:tgtEl>
                                        <p:attrNameLst>
                                          <p:attrName>style.visibility</p:attrName>
                                        </p:attrNameLst>
                                      </p:cBhvr>
                                      <p:to>
                                        <p:strVal val="visible"/>
                                      </p:to>
                                    </p:set>
                                    <p:animEffect transition="in" filter="fade">
                                      <p:cBhvr>
                                        <p:cTn id="70" dur="100"/>
                                        <p:tgtEl>
                                          <p:spTgt spid="213"/>
                                        </p:tgtEl>
                                      </p:cBhvr>
                                    </p:animEffect>
                                  </p:childTnLst>
                                </p:cTn>
                              </p:par>
                            </p:childTnLst>
                          </p:cTn>
                        </p:par>
                        <p:par>
                          <p:cTn id="71" fill="hold">
                            <p:stCondLst>
                              <p:cond delay="6470"/>
                            </p:stCondLst>
                            <p:childTnLst>
                              <p:par>
                                <p:cTn id="72" presetID="10" presetClass="entr" presetSubtype="0" fill="hold" grpId="0" nodeType="afterEffect">
                                  <p:stCondLst>
                                    <p:cond delay="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300"/>
                                        <p:tgtEl>
                                          <p:spTgt spid="215"/>
                                        </p:tgtEl>
                                      </p:cBhvr>
                                    </p:animEffect>
                                  </p:childTnLst>
                                </p:cTn>
                              </p:par>
                            </p:childTnLst>
                          </p:cTn>
                        </p:par>
                        <p:par>
                          <p:cTn id="75" fill="hold">
                            <p:stCondLst>
                              <p:cond delay="6970"/>
                            </p:stCondLst>
                            <p:childTnLst>
                              <p:par>
                                <p:cTn id="76" presetID="10" presetClass="entr" presetSubtype="0" fill="hold" grpId="0" nodeType="afterEffect">
                                  <p:stCondLst>
                                    <p:cond delay="0"/>
                                  </p:stCondLst>
                                  <p:iterate type="lt">
                                    <p:tmPct val="10000"/>
                                  </p:iterate>
                                  <p:childTnLst>
                                    <p:set>
                                      <p:cBhvr>
                                        <p:cTn id="77" dur="1" fill="hold">
                                          <p:stCondLst>
                                            <p:cond delay="0"/>
                                          </p:stCondLst>
                                        </p:cTn>
                                        <p:tgtEl>
                                          <p:spTgt spid="216"/>
                                        </p:tgtEl>
                                        <p:attrNameLst>
                                          <p:attrName>style.visibility</p:attrName>
                                        </p:attrNameLst>
                                      </p:cBhvr>
                                      <p:to>
                                        <p:strVal val="visible"/>
                                      </p:to>
                                    </p:set>
                                    <p:animEffect transition="in" filter="fade">
                                      <p:cBhvr>
                                        <p:cTn id="78" dur="100"/>
                                        <p:tgtEl>
                                          <p:spTgt spid="216"/>
                                        </p:tgtEl>
                                      </p:cBhvr>
                                    </p:animEffect>
                                  </p:childTnLst>
                                </p:cTn>
                              </p:par>
                              <p:par>
                                <p:cTn id="79" presetID="10" presetClass="entr" presetSubtype="0" fill="hold" grpId="0" nodeType="withEffect">
                                  <p:stCondLst>
                                    <p:cond delay="0"/>
                                  </p:stCondLst>
                                  <p:iterate type="lt">
                                    <p:tmPct val="10000"/>
                                  </p:iterate>
                                  <p:childTnLst>
                                    <p:set>
                                      <p:cBhvr>
                                        <p:cTn id="80" dur="1" fill="hold">
                                          <p:stCondLst>
                                            <p:cond delay="0"/>
                                          </p:stCondLst>
                                        </p:cTn>
                                        <p:tgtEl>
                                          <p:spTgt spid="217"/>
                                        </p:tgtEl>
                                        <p:attrNameLst>
                                          <p:attrName>style.visibility</p:attrName>
                                        </p:attrNameLst>
                                      </p:cBhvr>
                                      <p:to>
                                        <p:strVal val="visible"/>
                                      </p:to>
                                    </p:set>
                                    <p:animEffect transition="in" filter="fade">
                                      <p:cBhvr>
                                        <p:cTn id="81" dur="1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9" grpId="0" bldLvl="0" animBg="1"/>
      <p:bldP spid="5631"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5665" grpId="0"/>
      <p:bldP spid="204" grpId="0"/>
      <p:bldP spid="205" grpId="0"/>
      <p:bldP spid="207" grpId="0"/>
      <p:bldP spid="208" grpId="0"/>
      <p:bldP spid="209" grpId="0"/>
      <p:bldP spid="211" grpId="0"/>
      <p:bldP spid="212" grpId="0"/>
      <p:bldP spid="213" grpId="0"/>
      <p:bldP spid="215" grpId="0"/>
      <p:bldP spid="216" grpId="0"/>
      <p:bldP spid="217" grpId="0"/>
      <p:bldP spid="22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919503" y="924066"/>
            <a:ext cx="3467916" cy="4458749"/>
          </a:xfrm>
          <a:prstGeom prst="rect">
            <a:avLst/>
          </a:prstGeom>
        </p:spPr>
      </p:pic>
      <p:sp>
        <p:nvSpPr>
          <p:cNvPr id="6" name="文本框 5"/>
          <p:cNvSpPr txBox="1"/>
          <p:nvPr/>
        </p:nvSpPr>
        <p:spPr>
          <a:xfrm>
            <a:off x="1023457" y="5645791"/>
            <a:ext cx="2768367" cy="523220"/>
          </a:xfrm>
          <a:prstGeom prst="rect">
            <a:avLst/>
          </a:prstGeom>
          <a:noFill/>
        </p:spPr>
        <p:txBody>
          <a:bodyPr wrap="square" rtlCol="0">
            <a:spAutoFit/>
          </a:bodyPr>
          <a:lstStyle/>
          <a:p>
            <a:pPr algn="ctr"/>
            <a:r>
              <a:rPr lang="zh-CN" altLang="en-US" sz="2800" dirty="0">
                <a:solidFill>
                  <a:schemeClr val="accent2">
                    <a:lumMod val="40000"/>
                    <a:lumOff val="60000"/>
                  </a:schemeClr>
                </a:solidFill>
              </a:rPr>
              <a:t>算法</a:t>
            </a:r>
            <a:r>
              <a:rPr lang="en-US" altLang="zh-CN" sz="2800" dirty="0">
                <a:solidFill>
                  <a:schemeClr val="accent2">
                    <a:lumMod val="40000"/>
                    <a:lumOff val="60000"/>
                  </a:schemeClr>
                </a:solidFill>
              </a:rPr>
              <a:t>1 </a:t>
            </a:r>
            <a:endParaRPr lang="zh-CN" altLang="en-US" sz="2800" dirty="0">
              <a:solidFill>
                <a:schemeClr val="accent2">
                  <a:lumMod val="40000"/>
                  <a:lumOff val="60000"/>
                </a:schemeClr>
              </a:solidFill>
            </a:endParaRPr>
          </a:p>
        </p:txBody>
      </p:sp>
      <p:pic>
        <p:nvPicPr>
          <p:cNvPr id="7" name="图片 6"/>
          <p:cNvPicPr>
            <a:picLocks noChangeAspect="1"/>
          </p:cNvPicPr>
          <p:nvPr/>
        </p:nvPicPr>
        <p:blipFill>
          <a:blip r:embed="rId2"/>
          <a:stretch>
            <a:fillRect/>
          </a:stretch>
        </p:blipFill>
        <p:spPr>
          <a:xfrm>
            <a:off x="5077610" y="924066"/>
            <a:ext cx="3744083" cy="4458748"/>
          </a:xfrm>
          <a:prstGeom prst="rect">
            <a:avLst/>
          </a:prstGeom>
        </p:spPr>
      </p:pic>
      <p:sp>
        <p:nvSpPr>
          <p:cNvPr id="13" name="文本框 12"/>
          <p:cNvSpPr txBox="1"/>
          <p:nvPr/>
        </p:nvSpPr>
        <p:spPr>
          <a:xfrm>
            <a:off x="5565467" y="5641903"/>
            <a:ext cx="2768367" cy="523220"/>
          </a:xfrm>
          <a:prstGeom prst="rect">
            <a:avLst/>
          </a:prstGeom>
          <a:noFill/>
        </p:spPr>
        <p:txBody>
          <a:bodyPr wrap="square" rtlCol="0">
            <a:spAutoFit/>
          </a:bodyPr>
          <a:lstStyle/>
          <a:p>
            <a:pPr algn="ctr"/>
            <a:r>
              <a:rPr lang="zh-CN" altLang="en-US" sz="2800" dirty="0">
                <a:solidFill>
                  <a:schemeClr val="accent2">
                    <a:lumMod val="40000"/>
                    <a:lumOff val="60000"/>
                  </a:schemeClr>
                </a:solidFill>
              </a:rPr>
              <a:t>算法</a:t>
            </a:r>
            <a:r>
              <a:rPr lang="en-US" altLang="zh-CN" sz="2800" dirty="0">
                <a:solidFill>
                  <a:schemeClr val="accent2">
                    <a:lumMod val="40000"/>
                    <a:lumOff val="60000"/>
                  </a:schemeClr>
                </a:solidFill>
              </a:rPr>
              <a:t>2 </a:t>
            </a:r>
            <a:endParaRPr lang="zh-CN" altLang="en-US" sz="2800" dirty="0">
              <a:solidFill>
                <a:schemeClr val="accent2">
                  <a:lumMod val="40000"/>
                  <a:lumOff val="60000"/>
                </a:schemeClr>
              </a:solidFill>
            </a:endParaRPr>
          </a:p>
        </p:txBody>
      </p:sp>
      <p:cxnSp>
        <p:nvCxnSpPr>
          <p:cNvPr id="10" name="直接箭头连接符 9"/>
          <p:cNvCxnSpPr>
            <a:stCxn id="7" idx="3"/>
            <a:endCxn id="11" idx="1"/>
          </p:cNvCxnSpPr>
          <p:nvPr/>
        </p:nvCxnSpPr>
        <p:spPr>
          <a:xfrm>
            <a:off x="8821693" y="3153440"/>
            <a:ext cx="47258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9294274" y="2737941"/>
            <a:ext cx="2963440" cy="830997"/>
          </a:xfrm>
          <a:prstGeom prst="rect">
            <a:avLst/>
          </a:prstGeom>
          <a:noFill/>
        </p:spPr>
        <p:txBody>
          <a:bodyPr wrap="none" lIns="91440" tIns="45720" rIns="91440" bIns="45720">
            <a:spAutoFit/>
          </a:bodyPr>
          <a:lstStyle/>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求解</a:t>
            </a:r>
            <a:r>
              <a:rPr lang="en-US" altLang="zh-C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MIN-EC-BDT</a:t>
            </a: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问题</a:t>
            </a:r>
            <a:endParaRPr lang="en-US" altLang="zh-C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的完整两阶段方法</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transition advTm="3323">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30325" y="4791289"/>
            <a:ext cx="10789219" cy="1815882"/>
          </a:xfrm>
          <a:prstGeom prst="rect">
            <a:avLst/>
          </a:prstGeom>
          <a:noFill/>
        </p:spPr>
        <p:txBody>
          <a:bodyPr wrap="square" rtlCol="0">
            <a:spAutoFit/>
          </a:bodyPr>
          <a:lstStyle/>
          <a:p>
            <a:pPr algn="ctr"/>
            <a:r>
              <a:rPr lang="zh-CN" altLang="en-US" sz="2800" dirty="0">
                <a:solidFill>
                  <a:schemeClr val="accent2">
                    <a:lumMod val="40000"/>
                    <a:lumOff val="60000"/>
                  </a:schemeClr>
                </a:solidFill>
              </a:rPr>
              <a:t>通过将最大能量成本设置为</a:t>
            </a:r>
            <a:r>
              <a:rPr lang="en-US" altLang="zh-CN" sz="2800" dirty="0">
                <a:solidFill>
                  <a:schemeClr val="accent2">
                    <a:lumMod val="40000"/>
                    <a:lumOff val="60000"/>
                  </a:schemeClr>
                </a:solidFill>
              </a:rPr>
              <a:t>1</a:t>
            </a:r>
            <a:r>
              <a:rPr lang="zh-CN" altLang="en-US" sz="2800" dirty="0">
                <a:solidFill>
                  <a:schemeClr val="accent2">
                    <a:lumMod val="40000"/>
                    <a:lumOff val="60000"/>
                  </a:schemeClr>
                </a:solidFill>
              </a:rPr>
              <a:t>，不同方法的归一化能量成本如图所示。总的来说，论文的方法（</a:t>
            </a:r>
            <a:r>
              <a:rPr lang="en-US" altLang="zh-CN" sz="2800" dirty="0">
                <a:solidFill>
                  <a:schemeClr val="accent2">
                    <a:lumMod val="40000"/>
                    <a:lumOff val="60000"/>
                  </a:schemeClr>
                </a:solidFill>
              </a:rPr>
              <a:t>2Stage_Min_EC</a:t>
            </a:r>
            <a:r>
              <a:rPr lang="zh-CN" altLang="en-US" sz="2800" dirty="0">
                <a:solidFill>
                  <a:schemeClr val="accent2">
                    <a:lumMod val="40000"/>
                    <a:lumOff val="60000"/>
                  </a:schemeClr>
                </a:solidFill>
              </a:rPr>
              <a:t>）和扩展方法（</a:t>
            </a:r>
            <a:r>
              <a:rPr lang="en-US" altLang="zh-CN" sz="2800" dirty="0">
                <a:solidFill>
                  <a:schemeClr val="accent2">
                    <a:lumMod val="40000"/>
                    <a:lumOff val="60000"/>
                  </a:schemeClr>
                </a:solidFill>
              </a:rPr>
              <a:t>2State_MinE</a:t>
            </a:r>
            <a:r>
              <a:rPr lang="zh-CN" altLang="en-US" sz="2800" dirty="0">
                <a:solidFill>
                  <a:schemeClr val="accent2">
                    <a:lumMod val="40000"/>
                    <a:lumOff val="60000"/>
                  </a:schemeClr>
                </a:solidFill>
              </a:rPr>
              <a:t>，这是论文的两阶段优化方法的一个变体，它使内部直流</a:t>
            </a:r>
            <a:r>
              <a:rPr lang="en-US" altLang="zh-CN" sz="2800" dirty="0">
                <a:solidFill>
                  <a:schemeClr val="accent2">
                    <a:lumMod val="40000"/>
                    <a:lumOff val="60000"/>
                  </a:schemeClr>
                </a:solidFill>
              </a:rPr>
              <a:t>BDT</a:t>
            </a:r>
            <a:r>
              <a:rPr lang="zh-CN" altLang="en-US" sz="2800" dirty="0">
                <a:solidFill>
                  <a:schemeClr val="accent2">
                    <a:lumMod val="40000"/>
                    <a:lumOff val="60000"/>
                  </a:schemeClr>
                </a:solidFill>
              </a:rPr>
              <a:t>的能耗最小化，而不是能源成本。）在所有实验中都实现了最小的能量消耗。</a:t>
            </a:r>
            <a:endParaRPr lang="zh-CN" altLang="en-US" sz="2800" dirty="0">
              <a:solidFill>
                <a:schemeClr val="accent2">
                  <a:lumMod val="40000"/>
                  <a:lumOff val="60000"/>
                </a:schemeClr>
              </a:solidFill>
            </a:endParaRPr>
          </a:p>
        </p:txBody>
      </p:sp>
      <p:sp>
        <p:nvSpPr>
          <p:cNvPr id="11" name="矩形 10"/>
          <p:cNvSpPr/>
          <p:nvPr/>
        </p:nvSpPr>
        <p:spPr>
          <a:xfrm>
            <a:off x="397978" y="867196"/>
            <a:ext cx="4206601" cy="461665"/>
          </a:xfrm>
          <a:prstGeom prst="rect">
            <a:avLst/>
          </a:prstGeom>
          <a:noFill/>
        </p:spPr>
        <p:txBody>
          <a:bodyPr wrap="none" lIns="91440" tIns="45720" rIns="91440" bIns="45720">
            <a:spAutoFit/>
          </a:bodyPr>
          <a:lstStyle/>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实验评估：节约能源成本方面</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1"/>
          <a:stretch>
            <a:fillRect/>
          </a:stretch>
        </p:blipFill>
        <p:spPr>
          <a:xfrm>
            <a:off x="234891" y="1515567"/>
            <a:ext cx="11084653" cy="3089016"/>
          </a:xfrm>
          <a:prstGeom prst="rect">
            <a:avLst/>
          </a:prstGeom>
        </p:spPr>
      </p:pic>
    </p:spTree>
  </p:cSld>
  <p:clrMapOvr>
    <a:masterClrMapping/>
  </p:clrMapOvr>
  <p:transition advTm="3323">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629" name="矩形 5628"/>
          <p:cNvSpPr/>
          <p:nvPr/>
        </p:nvSpPr>
        <p:spPr>
          <a:xfrm>
            <a:off x="1553" y="5229200"/>
            <a:ext cx="2896214"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算法设计流程</a:t>
            </a:r>
            <a:endParaRPr lang="zh-CN" altLang="en-US" sz="2000" dirty="0">
              <a:solidFill>
                <a:schemeClr val="bg1"/>
              </a:solidFill>
              <a:latin typeface="微软雅黑" panose="020B0503020204020204" charset="-122"/>
              <a:ea typeface="微软雅黑" panose="020B0503020204020204" charset="-122"/>
            </a:endParaRPr>
          </a:p>
        </p:txBody>
      </p:sp>
      <p:sp>
        <p:nvSpPr>
          <p:cNvPr id="5631" name="矩形 5630"/>
          <p:cNvSpPr/>
          <p:nvPr/>
        </p:nvSpPr>
        <p:spPr>
          <a:xfrm>
            <a:off x="2238967" y="3645024"/>
            <a:ext cx="658800" cy="223224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2238967" y="3645024"/>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59082" y="3645024"/>
            <a:ext cx="658800" cy="14401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859082" y="4437112"/>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479197" y="2882793"/>
            <a:ext cx="658800" cy="220239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479197" y="2882793"/>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7099312" y="2882792"/>
            <a:ext cx="658800" cy="187835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7101200" y="4113076"/>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8721315" y="2535189"/>
            <a:ext cx="658800" cy="22259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5" name="TextBox 5664"/>
          <p:cNvSpPr txBox="1"/>
          <p:nvPr/>
        </p:nvSpPr>
        <p:spPr>
          <a:xfrm>
            <a:off x="1653420" y="2468337"/>
            <a:ext cx="545342"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01</a:t>
            </a:r>
            <a:endParaRPr lang="zh-CN" altLang="en-US" dirty="0"/>
          </a:p>
        </p:txBody>
      </p:sp>
      <p:sp>
        <p:nvSpPr>
          <p:cNvPr id="204" name="TextBox 203"/>
          <p:cNvSpPr txBox="1"/>
          <p:nvPr/>
        </p:nvSpPr>
        <p:spPr>
          <a:xfrm flipH="1">
            <a:off x="2166055" y="2675964"/>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定义问题模型</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05" name="TextBox 204"/>
          <p:cNvSpPr txBox="1"/>
          <p:nvPr/>
        </p:nvSpPr>
        <p:spPr>
          <a:xfrm>
            <a:off x="2166057" y="2890342"/>
            <a:ext cx="2444654" cy="625171"/>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定义了功耗模型、</a:t>
            </a:r>
            <a:r>
              <a:rPr lang="en-US" altLang="zh-CN" sz="1400" dirty="0">
                <a:solidFill>
                  <a:srgbClr val="FFFF00"/>
                </a:solidFill>
                <a:latin typeface="微软雅黑" panose="020B0503020204020204" charset="-122"/>
                <a:ea typeface="微软雅黑" panose="020B0503020204020204" charset="-122"/>
              </a:rPr>
              <a:t>GLB</a:t>
            </a:r>
            <a:r>
              <a:rPr lang="zh-CN" altLang="en-US" sz="1400" dirty="0">
                <a:solidFill>
                  <a:srgbClr val="FFFF00"/>
                </a:solidFill>
                <a:latin typeface="微软雅黑" panose="020B0503020204020204" charset="-122"/>
                <a:ea typeface="微软雅黑" panose="020B0503020204020204" charset="-122"/>
              </a:rPr>
              <a:t>优化模型等各类模型</a:t>
            </a:r>
            <a:endParaRPr lang="zh-CN" altLang="en-US" sz="1400" dirty="0">
              <a:solidFill>
                <a:srgbClr val="FFFF00"/>
              </a:solidFill>
              <a:latin typeface="微软雅黑" panose="020B0503020204020204" charset="-122"/>
              <a:ea typeface="微软雅黑" panose="020B0503020204020204" charset="-122"/>
            </a:endParaRPr>
          </a:p>
        </p:txBody>
      </p:sp>
      <p:sp>
        <p:nvSpPr>
          <p:cNvPr id="207" name="TextBox 206"/>
          <p:cNvSpPr txBox="1"/>
          <p:nvPr/>
        </p:nvSpPr>
        <p:spPr>
          <a:xfrm>
            <a:off x="6388625" y="4717627"/>
            <a:ext cx="668773" cy="769441"/>
          </a:xfrm>
          <a:prstGeom prst="rect">
            <a:avLst/>
          </a:prstGeom>
          <a:noFill/>
        </p:spPr>
        <p:txBody>
          <a:bodyPr wrap="none" rtlCol="0" anchor="ctr">
            <a:spAutoFit/>
          </a:bodyPr>
          <a:lstStyle/>
          <a:p>
            <a:r>
              <a:rPr lang="en-US" altLang="zh-CN" sz="4400" dirty="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rPr>
              <a:t>03</a:t>
            </a:r>
            <a:endParaRPr lang="zh-CN" altLang="en-US" sz="4400" dirty="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endParaRPr>
          </a:p>
        </p:txBody>
      </p:sp>
      <p:sp>
        <p:nvSpPr>
          <p:cNvPr id="208" name="TextBox 207"/>
          <p:cNvSpPr txBox="1"/>
          <p:nvPr/>
        </p:nvSpPr>
        <p:spPr>
          <a:xfrm flipH="1">
            <a:off x="7036479" y="4974240"/>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算法改进</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09" name="TextBox 208"/>
          <p:cNvSpPr txBox="1"/>
          <p:nvPr/>
        </p:nvSpPr>
        <p:spPr>
          <a:xfrm>
            <a:off x="7036481" y="5188618"/>
            <a:ext cx="2444654" cy="625171"/>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论文在此基础上，提出了</a:t>
            </a:r>
            <a:r>
              <a:rPr lang="en-US" altLang="zh-CN" sz="1400" dirty="0" err="1">
                <a:solidFill>
                  <a:srgbClr val="FFFF00"/>
                </a:solidFill>
                <a:latin typeface="微软雅黑" panose="020B0503020204020204" charset="-122"/>
                <a:ea typeface="微软雅黑" panose="020B0503020204020204" charset="-122"/>
              </a:rPr>
              <a:t>GreenGLB</a:t>
            </a:r>
            <a:r>
              <a:rPr lang="zh-CN" altLang="en-US" sz="1400" dirty="0">
                <a:solidFill>
                  <a:srgbClr val="FFFF00"/>
                </a:solidFill>
                <a:latin typeface="微软雅黑" panose="020B0503020204020204" charset="-122"/>
                <a:ea typeface="微软雅黑" panose="020B0503020204020204" charset="-122"/>
              </a:rPr>
              <a:t>算法模型</a:t>
            </a:r>
            <a:endParaRPr lang="zh-CN" altLang="en-US" sz="1400" dirty="0">
              <a:solidFill>
                <a:srgbClr val="FFFF00"/>
              </a:solidFill>
              <a:latin typeface="微软雅黑" panose="020B0503020204020204" charset="-122"/>
              <a:ea typeface="微软雅黑" panose="020B0503020204020204" charset="-122"/>
            </a:endParaRPr>
          </a:p>
        </p:txBody>
      </p:sp>
      <p:sp>
        <p:nvSpPr>
          <p:cNvPr id="211" name="TextBox 210"/>
          <p:cNvSpPr txBox="1"/>
          <p:nvPr/>
        </p:nvSpPr>
        <p:spPr>
          <a:xfrm>
            <a:off x="4753073" y="1528816"/>
            <a:ext cx="668773"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02</a:t>
            </a:r>
            <a:endParaRPr lang="zh-CN" altLang="en-US" dirty="0"/>
          </a:p>
        </p:txBody>
      </p:sp>
      <p:sp>
        <p:nvSpPr>
          <p:cNvPr id="212" name="TextBox 211"/>
          <p:cNvSpPr txBox="1"/>
          <p:nvPr/>
        </p:nvSpPr>
        <p:spPr>
          <a:xfrm flipH="1">
            <a:off x="5433585" y="1736443"/>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优化问题求解</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13" name="TextBox 212"/>
          <p:cNvSpPr txBox="1"/>
          <p:nvPr/>
        </p:nvSpPr>
        <p:spPr>
          <a:xfrm>
            <a:off x="5433587" y="1950821"/>
            <a:ext cx="2444654" cy="905248"/>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使用混合整数线性规划（</a:t>
            </a:r>
            <a:r>
              <a:rPr lang="en-US" altLang="zh-CN" sz="1400" dirty="0">
                <a:solidFill>
                  <a:srgbClr val="FFFF00"/>
                </a:solidFill>
                <a:latin typeface="微软雅黑" panose="020B0503020204020204" charset="-122"/>
                <a:ea typeface="微软雅黑" panose="020B0503020204020204" charset="-122"/>
              </a:rPr>
              <a:t>MILP</a:t>
            </a:r>
            <a:r>
              <a:rPr lang="zh-CN" altLang="en-US" sz="1400" dirty="0">
                <a:solidFill>
                  <a:srgbClr val="FFFF00"/>
                </a:solidFill>
                <a:latin typeface="微软雅黑" panose="020B0503020204020204" charset="-122"/>
                <a:ea typeface="微软雅黑" panose="020B0503020204020204" charset="-122"/>
              </a:rPr>
              <a:t>）优化技术来寻找上述问题模型的离线解。</a:t>
            </a:r>
            <a:endParaRPr lang="zh-CN" altLang="en-US" sz="1400" dirty="0">
              <a:solidFill>
                <a:srgbClr val="FFFF00"/>
              </a:solidFill>
              <a:latin typeface="微软雅黑" panose="020B0503020204020204" charset="-122"/>
              <a:ea typeface="微软雅黑" panose="020B0503020204020204" charset="-122"/>
            </a:endParaRPr>
          </a:p>
        </p:txBody>
      </p:sp>
      <p:sp>
        <p:nvSpPr>
          <p:cNvPr id="215" name="TextBox 214"/>
          <p:cNvSpPr txBox="1"/>
          <p:nvPr/>
        </p:nvSpPr>
        <p:spPr>
          <a:xfrm>
            <a:off x="10909119" y="2297778"/>
            <a:ext cx="646331"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04</a:t>
            </a:r>
            <a:endParaRPr lang="zh-CN" altLang="en-US" dirty="0"/>
          </a:p>
        </p:txBody>
      </p:sp>
      <p:sp>
        <p:nvSpPr>
          <p:cNvPr id="216" name="TextBox 215"/>
          <p:cNvSpPr txBox="1"/>
          <p:nvPr/>
        </p:nvSpPr>
        <p:spPr>
          <a:xfrm flipH="1">
            <a:off x="9501535" y="2802998"/>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实验评估</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17" name="TextBox 216"/>
          <p:cNvSpPr txBox="1"/>
          <p:nvPr/>
        </p:nvSpPr>
        <p:spPr>
          <a:xfrm>
            <a:off x="9501537" y="3017376"/>
            <a:ext cx="2444654" cy="1185324"/>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设定实验条件进行实验，实验结果表明论文提出的</a:t>
            </a:r>
            <a:r>
              <a:rPr lang="en-US" altLang="zh-CN" sz="1400" dirty="0" err="1">
                <a:solidFill>
                  <a:srgbClr val="FFFF00"/>
                </a:solidFill>
                <a:latin typeface="微软雅黑" panose="020B0503020204020204" charset="-122"/>
                <a:ea typeface="微软雅黑" panose="020B0503020204020204" charset="-122"/>
              </a:rPr>
              <a:t>GreenGLB</a:t>
            </a:r>
            <a:r>
              <a:rPr lang="zh-CN" altLang="en-US" sz="1400" dirty="0">
                <a:solidFill>
                  <a:srgbClr val="FFFF00"/>
                </a:solidFill>
                <a:latin typeface="微软雅黑" panose="020B0503020204020204" charset="-122"/>
                <a:ea typeface="微软雅黑" panose="020B0503020204020204" charset="-122"/>
              </a:rPr>
              <a:t>算法要优于以往提出的方法</a:t>
            </a:r>
            <a:endParaRPr lang="zh-CN" altLang="en-US" sz="1400" dirty="0">
              <a:solidFill>
                <a:srgbClr val="FFFF00"/>
              </a:solidFill>
              <a:latin typeface="微软雅黑" panose="020B0503020204020204" charset="-122"/>
              <a:ea typeface="微软雅黑" panose="020B0503020204020204" charset="-122"/>
            </a:endParaRPr>
          </a:p>
        </p:txBody>
      </p:sp>
      <p:sp>
        <p:nvSpPr>
          <p:cNvPr id="222" name="Freeform 6"/>
          <p:cNvSpPr/>
          <p:nvPr/>
        </p:nvSpPr>
        <p:spPr bwMode="auto">
          <a:xfrm rot="2700000">
            <a:off x="8732721" y="1316718"/>
            <a:ext cx="978413" cy="1457864"/>
          </a:xfrm>
          <a:custGeom>
            <a:avLst/>
            <a:gdLst/>
            <a:ahLst/>
            <a:cxnLst/>
            <a:rect l="l" t="t" r="r" b="b"/>
            <a:pathLst>
              <a:path w="978413" h="1457864">
                <a:moveTo>
                  <a:pt x="0" y="322664"/>
                </a:moveTo>
                <a:lnTo>
                  <a:pt x="233020" y="166322"/>
                </a:lnTo>
                <a:lnTo>
                  <a:pt x="466041" y="0"/>
                </a:lnTo>
                <a:lnTo>
                  <a:pt x="695779" y="166322"/>
                </a:lnTo>
                <a:lnTo>
                  <a:pt x="928800" y="322664"/>
                </a:lnTo>
                <a:lnTo>
                  <a:pt x="797521" y="322664"/>
                </a:lnTo>
                <a:lnTo>
                  <a:pt x="797521" y="558464"/>
                </a:lnTo>
                <a:lnTo>
                  <a:pt x="797569" y="558464"/>
                </a:lnTo>
                <a:lnTo>
                  <a:pt x="797569" y="811178"/>
                </a:lnTo>
                <a:lnTo>
                  <a:pt x="978413" y="992022"/>
                </a:lnTo>
                <a:lnTo>
                  <a:pt x="512571" y="1457864"/>
                </a:lnTo>
                <a:lnTo>
                  <a:pt x="140917" y="1086210"/>
                </a:lnTo>
                <a:lnTo>
                  <a:pt x="143065" y="1084062"/>
                </a:lnTo>
                <a:lnTo>
                  <a:pt x="138769" y="1084062"/>
                </a:lnTo>
                <a:lnTo>
                  <a:pt x="138769" y="581922"/>
                </a:lnTo>
                <a:lnTo>
                  <a:pt x="137843" y="581922"/>
                </a:lnTo>
                <a:lnTo>
                  <a:pt x="137843" y="322664"/>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 name="矩形 1"/>
          <p:cNvSpPr/>
          <p:nvPr/>
        </p:nvSpPr>
        <p:spPr>
          <a:xfrm>
            <a:off x="47042" y="630496"/>
            <a:ext cx="8941679" cy="1077218"/>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2</a:t>
            </a:r>
            <a:r>
              <a:rPr lang="en-US" altLang="zh-CN" sz="3200" b="1" dirty="0">
                <a:ln w="22225">
                  <a:solidFill>
                    <a:schemeClr val="accent2"/>
                  </a:solidFill>
                  <a:prstDash val="solid"/>
                </a:ln>
                <a:solidFill>
                  <a:schemeClr val="accent2">
                    <a:lumMod val="40000"/>
                    <a:lumOff val="60000"/>
                  </a:schemeClr>
                </a:solidFill>
              </a:rPr>
              <a:t>.</a:t>
            </a:r>
            <a:r>
              <a:rPr lang="zh-CN" altLang="en-US" sz="3200" b="1" dirty="0">
                <a:ln w="22225">
                  <a:solidFill>
                    <a:schemeClr val="accent2"/>
                  </a:solidFill>
                  <a:prstDash val="solid"/>
                </a:ln>
                <a:solidFill>
                  <a:schemeClr val="accent2">
                    <a:lumMod val="40000"/>
                    <a:lumOff val="60000"/>
                  </a:schemeClr>
                </a:solidFill>
              </a:rPr>
              <a:t> </a:t>
            </a:r>
            <a:r>
              <a:rPr lang="en-US" altLang="zh-CN" sz="3200" b="1" dirty="0">
                <a:ln w="22225">
                  <a:solidFill>
                    <a:schemeClr val="accent2"/>
                  </a:solidFill>
                  <a:prstDash val="solid"/>
                </a:ln>
                <a:solidFill>
                  <a:schemeClr val="accent2">
                    <a:lumMod val="40000"/>
                    <a:lumOff val="60000"/>
                  </a:schemeClr>
                </a:solidFill>
              </a:rPr>
              <a:t>Energy Efficient Indivisible Workload Distribution</a:t>
            </a:r>
            <a:endParaRPr lang="en-US" altLang="zh-CN" sz="3200" b="1" dirty="0">
              <a:ln w="22225">
                <a:solidFill>
                  <a:schemeClr val="accent2"/>
                </a:solidFill>
                <a:prstDash val="solid"/>
              </a:ln>
              <a:solidFill>
                <a:schemeClr val="accent2">
                  <a:lumMod val="40000"/>
                  <a:lumOff val="60000"/>
                </a:schemeClr>
              </a:solidFill>
            </a:endParaRPr>
          </a:p>
          <a:p>
            <a:pPr algn="ctr"/>
            <a:r>
              <a:rPr lang="en-US" altLang="zh-CN" sz="3200" b="1" dirty="0">
                <a:ln w="22225">
                  <a:solidFill>
                    <a:schemeClr val="accent2"/>
                  </a:solidFill>
                  <a:prstDash val="solid"/>
                </a:ln>
                <a:solidFill>
                  <a:schemeClr val="accent2">
                    <a:lumMod val="40000"/>
                    <a:lumOff val="60000"/>
                  </a:schemeClr>
                </a:solidFill>
              </a:rPr>
              <a:t>in Geographically Distributed Data Centers</a:t>
            </a:r>
            <a:endParaRPr lang="zh-CN" altLang="en-US" sz="32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ransition advTm="9548">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wipe(left)">
                                      <p:cBhvr>
                                        <p:cTn id="7" dur="500"/>
                                        <p:tgtEl>
                                          <p:spTgt spid="562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5631"/>
                                        </p:tgtEl>
                                        <p:attrNameLst>
                                          <p:attrName>style.visibility</p:attrName>
                                        </p:attrNameLst>
                                      </p:cBhvr>
                                      <p:to>
                                        <p:strVal val="visible"/>
                                      </p:to>
                                    </p:set>
                                    <p:animEffect transition="in" filter="wipe(down)">
                                      <p:cBhvr>
                                        <p:cTn id="10" dur="500"/>
                                        <p:tgtEl>
                                          <p:spTgt spid="5631"/>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93"/>
                                        </p:tgtEl>
                                        <p:attrNameLst>
                                          <p:attrName>style.visibility</p:attrName>
                                        </p:attrNameLst>
                                      </p:cBhvr>
                                      <p:to>
                                        <p:strVal val="visible"/>
                                      </p:to>
                                    </p:set>
                                    <p:animEffect transition="in" filter="wipe(left)">
                                      <p:cBhvr>
                                        <p:cTn id="13" dur="500"/>
                                        <p:tgtEl>
                                          <p:spTgt spid="193"/>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94"/>
                                        </p:tgtEl>
                                        <p:attrNameLst>
                                          <p:attrName>style.visibility</p:attrName>
                                        </p:attrNameLst>
                                      </p:cBhvr>
                                      <p:to>
                                        <p:strVal val="visible"/>
                                      </p:to>
                                    </p:set>
                                    <p:animEffect transition="in" filter="wipe(up)">
                                      <p:cBhvr>
                                        <p:cTn id="16" dur="500"/>
                                        <p:tgtEl>
                                          <p:spTgt spid="194"/>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95"/>
                                        </p:tgtEl>
                                        <p:attrNameLst>
                                          <p:attrName>style.visibility</p:attrName>
                                        </p:attrNameLst>
                                      </p:cBhvr>
                                      <p:to>
                                        <p:strVal val="visible"/>
                                      </p:to>
                                    </p:set>
                                    <p:animEffect transition="in" filter="wipe(left)">
                                      <p:cBhvr>
                                        <p:cTn id="19" dur="500"/>
                                        <p:tgtEl>
                                          <p:spTgt spid="195"/>
                                        </p:tgtEl>
                                      </p:cBhvr>
                                    </p:animEffect>
                                  </p:childTnLst>
                                </p:cTn>
                              </p:par>
                              <p:par>
                                <p:cTn id="20" presetID="22" presetClass="entr" presetSubtype="4" fill="hold" grpId="0" nodeType="withEffect">
                                  <p:stCondLst>
                                    <p:cond delay="190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22" presetClass="entr" presetSubtype="8" fill="hold" grpId="0" nodeType="withEffect">
                                  <p:stCondLst>
                                    <p:cond delay="2300"/>
                                  </p:stCondLst>
                                  <p:childTnLst>
                                    <p:set>
                                      <p:cBhvr>
                                        <p:cTn id="24" dur="1" fill="hold">
                                          <p:stCondLst>
                                            <p:cond delay="0"/>
                                          </p:stCondLst>
                                        </p:cTn>
                                        <p:tgtEl>
                                          <p:spTgt spid="197"/>
                                        </p:tgtEl>
                                        <p:attrNameLst>
                                          <p:attrName>style.visibility</p:attrName>
                                        </p:attrNameLst>
                                      </p:cBhvr>
                                      <p:to>
                                        <p:strVal val="visible"/>
                                      </p:to>
                                    </p:set>
                                    <p:animEffect transition="in" filter="wipe(left)">
                                      <p:cBhvr>
                                        <p:cTn id="25" dur="500"/>
                                        <p:tgtEl>
                                          <p:spTgt spid="197"/>
                                        </p:tgtEl>
                                      </p:cBhvr>
                                    </p:animEffect>
                                  </p:childTnLst>
                                </p:cTn>
                              </p:par>
                              <p:par>
                                <p:cTn id="26" presetID="22" presetClass="entr" presetSubtype="1" fill="hold" grpId="0" nodeType="withEffect">
                                  <p:stCondLst>
                                    <p:cond delay="2700"/>
                                  </p:stCondLst>
                                  <p:childTnLst>
                                    <p:set>
                                      <p:cBhvr>
                                        <p:cTn id="27" dur="1" fill="hold">
                                          <p:stCondLst>
                                            <p:cond delay="0"/>
                                          </p:stCondLst>
                                        </p:cTn>
                                        <p:tgtEl>
                                          <p:spTgt spid="198"/>
                                        </p:tgtEl>
                                        <p:attrNameLst>
                                          <p:attrName>style.visibility</p:attrName>
                                        </p:attrNameLst>
                                      </p:cBhvr>
                                      <p:to>
                                        <p:strVal val="visible"/>
                                      </p:to>
                                    </p:set>
                                    <p:animEffect transition="in" filter="wipe(up)">
                                      <p:cBhvr>
                                        <p:cTn id="28" dur="500"/>
                                        <p:tgtEl>
                                          <p:spTgt spid="198"/>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199"/>
                                        </p:tgtEl>
                                        <p:attrNameLst>
                                          <p:attrName>style.visibility</p:attrName>
                                        </p:attrNameLst>
                                      </p:cBhvr>
                                      <p:to>
                                        <p:strVal val="visible"/>
                                      </p:to>
                                    </p:set>
                                    <p:animEffect transition="in" filter="wipe(left)">
                                      <p:cBhvr>
                                        <p:cTn id="31" dur="500"/>
                                        <p:tgtEl>
                                          <p:spTgt spid="199"/>
                                        </p:tgtEl>
                                      </p:cBhvr>
                                    </p:animEffect>
                                  </p:childTnLst>
                                </p:cTn>
                              </p:par>
                              <p:par>
                                <p:cTn id="32" presetID="22" presetClass="entr" presetSubtype="4" fill="hold" grpId="0" nodeType="withEffect">
                                  <p:stCondLst>
                                    <p:cond delay="3400"/>
                                  </p:stCondLst>
                                  <p:childTnLst>
                                    <p:set>
                                      <p:cBhvr>
                                        <p:cTn id="33" dur="1" fill="hold">
                                          <p:stCondLst>
                                            <p:cond delay="0"/>
                                          </p:stCondLst>
                                        </p:cTn>
                                        <p:tgtEl>
                                          <p:spTgt spid="200"/>
                                        </p:tgtEl>
                                        <p:attrNameLst>
                                          <p:attrName>style.visibility</p:attrName>
                                        </p:attrNameLst>
                                      </p:cBhvr>
                                      <p:to>
                                        <p:strVal val="visible"/>
                                      </p:to>
                                    </p:set>
                                    <p:animEffect transition="in" filter="wipe(down)">
                                      <p:cBhvr>
                                        <p:cTn id="34" dur="500"/>
                                        <p:tgtEl>
                                          <p:spTgt spid="200"/>
                                        </p:tgtEl>
                                      </p:cBhvr>
                                    </p:animEffect>
                                  </p:childTnLst>
                                </p:cTn>
                              </p:par>
                              <p:par>
                                <p:cTn id="35" presetID="22" presetClass="entr" presetSubtype="4" fill="hold" grpId="0" nodeType="withEffect">
                                  <p:stCondLst>
                                    <p:cond delay="3900"/>
                                  </p:stCondLst>
                                  <p:childTnLst>
                                    <p:set>
                                      <p:cBhvr>
                                        <p:cTn id="36" dur="1" fill="hold">
                                          <p:stCondLst>
                                            <p:cond delay="0"/>
                                          </p:stCondLst>
                                        </p:cTn>
                                        <p:tgtEl>
                                          <p:spTgt spid="222"/>
                                        </p:tgtEl>
                                        <p:attrNameLst>
                                          <p:attrName>style.visibility</p:attrName>
                                        </p:attrNameLst>
                                      </p:cBhvr>
                                      <p:to>
                                        <p:strVal val="visible"/>
                                      </p:to>
                                    </p:set>
                                    <p:animEffect transition="in" filter="wipe(down)">
                                      <p:cBhvr>
                                        <p:cTn id="37" dur="500"/>
                                        <p:tgtEl>
                                          <p:spTgt spid="22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665"/>
                                        </p:tgtEl>
                                        <p:attrNameLst>
                                          <p:attrName>style.visibility</p:attrName>
                                        </p:attrNameLst>
                                      </p:cBhvr>
                                      <p:to>
                                        <p:strVal val="visible"/>
                                      </p:to>
                                    </p:set>
                                    <p:animEffect transition="in" filter="fade">
                                      <p:cBhvr>
                                        <p:cTn id="41" dur="300"/>
                                        <p:tgtEl>
                                          <p:spTgt spid="5665"/>
                                        </p:tgtEl>
                                      </p:cBhvr>
                                    </p:animEffect>
                                  </p:childTnLst>
                                </p:cTn>
                              </p:par>
                            </p:childTnLst>
                          </p:cTn>
                        </p:par>
                        <p:par>
                          <p:cTn id="42" fill="hold">
                            <p:stCondLst>
                              <p:cond delay="100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204"/>
                                        </p:tgtEl>
                                        <p:attrNameLst>
                                          <p:attrName>style.visibility</p:attrName>
                                        </p:attrNameLst>
                                      </p:cBhvr>
                                      <p:to>
                                        <p:strVal val="visible"/>
                                      </p:to>
                                    </p:set>
                                    <p:animEffect transition="in" filter="fade">
                                      <p:cBhvr>
                                        <p:cTn id="45" dur="100"/>
                                        <p:tgtEl>
                                          <p:spTgt spid="204"/>
                                        </p:tgtEl>
                                      </p:cBhvr>
                                    </p:animEffect>
                                  </p:childTnLst>
                                </p:cTn>
                              </p:par>
                              <p:par>
                                <p:cTn id="46" presetID="10" presetClass="entr" presetSubtype="0" fill="hold" grpId="0" nodeType="withEffect">
                                  <p:stCondLst>
                                    <p:cond delay="0"/>
                                  </p:stCondLst>
                                  <p:iterate type="lt">
                                    <p:tmPct val="10000"/>
                                  </p:iterate>
                                  <p:childTnLst>
                                    <p:set>
                                      <p:cBhvr>
                                        <p:cTn id="47" dur="1" fill="hold">
                                          <p:stCondLst>
                                            <p:cond delay="0"/>
                                          </p:stCondLst>
                                        </p:cTn>
                                        <p:tgtEl>
                                          <p:spTgt spid="205"/>
                                        </p:tgtEl>
                                        <p:attrNameLst>
                                          <p:attrName>style.visibility</p:attrName>
                                        </p:attrNameLst>
                                      </p:cBhvr>
                                      <p:to>
                                        <p:strVal val="visible"/>
                                      </p:to>
                                    </p:set>
                                    <p:animEffect transition="in" filter="fade">
                                      <p:cBhvr>
                                        <p:cTn id="48" dur="100"/>
                                        <p:tgtEl>
                                          <p:spTgt spid="205"/>
                                        </p:tgtEl>
                                      </p:cBhvr>
                                    </p:animEffect>
                                  </p:childTnLst>
                                </p:cTn>
                              </p:par>
                            </p:childTnLst>
                          </p:cTn>
                        </p:par>
                        <p:par>
                          <p:cTn id="49" fill="hold">
                            <p:stCondLst>
                              <p:cond delay="4990"/>
                            </p:stCondLst>
                            <p:childTnLst>
                              <p:par>
                                <p:cTn id="50" presetID="10" presetClass="entr" presetSubtype="0" fill="hold" grpId="0" nodeType="after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300"/>
                                        <p:tgtEl>
                                          <p:spTgt spid="207"/>
                                        </p:tgtEl>
                                      </p:cBhvr>
                                    </p:animEffect>
                                  </p:childTnLst>
                                </p:cTn>
                              </p:par>
                            </p:childTnLst>
                          </p:cTn>
                        </p:par>
                        <p:par>
                          <p:cTn id="53" fill="hold">
                            <p:stCondLst>
                              <p:cond delay="5490"/>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208"/>
                                        </p:tgtEl>
                                        <p:attrNameLst>
                                          <p:attrName>style.visibility</p:attrName>
                                        </p:attrNameLst>
                                      </p:cBhvr>
                                      <p:to>
                                        <p:strVal val="visible"/>
                                      </p:to>
                                    </p:set>
                                    <p:animEffect transition="in" filter="fade">
                                      <p:cBhvr>
                                        <p:cTn id="56" dur="100"/>
                                        <p:tgtEl>
                                          <p:spTgt spid="208"/>
                                        </p:tgtEl>
                                      </p:cBhvr>
                                    </p:animEffect>
                                  </p:childTnLst>
                                </p:cTn>
                              </p:par>
                              <p:par>
                                <p:cTn id="57" presetID="10" presetClass="entr" presetSubtype="0" fill="hold" grpId="0" nodeType="withEffect">
                                  <p:stCondLst>
                                    <p:cond delay="0"/>
                                  </p:stCondLst>
                                  <p:iterate type="lt">
                                    <p:tmPct val="10000"/>
                                  </p:iterate>
                                  <p:childTnLst>
                                    <p:set>
                                      <p:cBhvr>
                                        <p:cTn id="58" dur="1" fill="hold">
                                          <p:stCondLst>
                                            <p:cond delay="0"/>
                                          </p:stCondLst>
                                        </p:cTn>
                                        <p:tgtEl>
                                          <p:spTgt spid="209"/>
                                        </p:tgtEl>
                                        <p:attrNameLst>
                                          <p:attrName>style.visibility</p:attrName>
                                        </p:attrNameLst>
                                      </p:cBhvr>
                                      <p:to>
                                        <p:strVal val="visible"/>
                                      </p:to>
                                    </p:set>
                                    <p:animEffect transition="in" filter="fade">
                                      <p:cBhvr>
                                        <p:cTn id="59" dur="100"/>
                                        <p:tgtEl>
                                          <p:spTgt spid="209"/>
                                        </p:tgtEl>
                                      </p:cBhvr>
                                    </p:animEffect>
                                  </p:childTnLst>
                                </p:cTn>
                              </p:par>
                            </p:childTnLst>
                          </p:cTn>
                        </p:par>
                        <p:par>
                          <p:cTn id="60" fill="hold">
                            <p:stCondLst>
                              <p:cond delay="5610"/>
                            </p:stCondLst>
                            <p:childTnLst>
                              <p:par>
                                <p:cTn id="61" presetID="10" presetClass="entr" presetSubtype="0" fill="hold" grpId="0" nodeType="afterEffect">
                                  <p:stCondLst>
                                    <p:cond delay="0"/>
                                  </p:stCondLst>
                                  <p:childTnLst>
                                    <p:set>
                                      <p:cBhvr>
                                        <p:cTn id="62" dur="1" fill="hold">
                                          <p:stCondLst>
                                            <p:cond delay="0"/>
                                          </p:stCondLst>
                                        </p:cTn>
                                        <p:tgtEl>
                                          <p:spTgt spid="211"/>
                                        </p:tgtEl>
                                        <p:attrNameLst>
                                          <p:attrName>style.visibility</p:attrName>
                                        </p:attrNameLst>
                                      </p:cBhvr>
                                      <p:to>
                                        <p:strVal val="visible"/>
                                      </p:to>
                                    </p:set>
                                    <p:animEffect transition="in" filter="fade">
                                      <p:cBhvr>
                                        <p:cTn id="63" dur="300"/>
                                        <p:tgtEl>
                                          <p:spTgt spid="211"/>
                                        </p:tgtEl>
                                      </p:cBhvr>
                                    </p:animEffect>
                                  </p:childTnLst>
                                </p:cTn>
                              </p:par>
                            </p:childTnLst>
                          </p:cTn>
                        </p:par>
                        <p:par>
                          <p:cTn id="64" fill="hold">
                            <p:stCondLst>
                              <p:cond delay="6110"/>
                            </p:stCondLst>
                            <p:childTnLst>
                              <p:par>
                                <p:cTn id="65" presetID="10" presetClass="entr" presetSubtype="0" fill="hold" grpId="0" nodeType="afterEffect">
                                  <p:stCondLst>
                                    <p:cond delay="0"/>
                                  </p:stCondLst>
                                  <p:iterate type="lt">
                                    <p:tmPct val="10000"/>
                                  </p:iterate>
                                  <p:childTnLst>
                                    <p:set>
                                      <p:cBhvr>
                                        <p:cTn id="66" dur="1" fill="hold">
                                          <p:stCondLst>
                                            <p:cond delay="0"/>
                                          </p:stCondLst>
                                        </p:cTn>
                                        <p:tgtEl>
                                          <p:spTgt spid="212"/>
                                        </p:tgtEl>
                                        <p:attrNameLst>
                                          <p:attrName>style.visibility</p:attrName>
                                        </p:attrNameLst>
                                      </p:cBhvr>
                                      <p:to>
                                        <p:strVal val="visible"/>
                                      </p:to>
                                    </p:set>
                                    <p:animEffect transition="in" filter="fade">
                                      <p:cBhvr>
                                        <p:cTn id="67" dur="100"/>
                                        <p:tgtEl>
                                          <p:spTgt spid="212"/>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213"/>
                                        </p:tgtEl>
                                        <p:attrNameLst>
                                          <p:attrName>style.visibility</p:attrName>
                                        </p:attrNameLst>
                                      </p:cBhvr>
                                      <p:to>
                                        <p:strVal val="visible"/>
                                      </p:to>
                                    </p:set>
                                    <p:animEffect transition="in" filter="fade">
                                      <p:cBhvr>
                                        <p:cTn id="70" dur="100"/>
                                        <p:tgtEl>
                                          <p:spTgt spid="213"/>
                                        </p:tgtEl>
                                      </p:cBhvr>
                                    </p:animEffect>
                                  </p:childTnLst>
                                </p:cTn>
                              </p:par>
                            </p:childTnLst>
                          </p:cTn>
                        </p:par>
                        <p:par>
                          <p:cTn id="71" fill="hold">
                            <p:stCondLst>
                              <p:cond delay="6340"/>
                            </p:stCondLst>
                            <p:childTnLst>
                              <p:par>
                                <p:cTn id="72" presetID="10" presetClass="entr" presetSubtype="0" fill="hold" grpId="0" nodeType="afterEffect">
                                  <p:stCondLst>
                                    <p:cond delay="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300"/>
                                        <p:tgtEl>
                                          <p:spTgt spid="215"/>
                                        </p:tgtEl>
                                      </p:cBhvr>
                                    </p:animEffect>
                                  </p:childTnLst>
                                </p:cTn>
                              </p:par>
                            </p:childTnLst>
                          </p:cTn>
                        </p:par>
                        <p:par>
                          <p:cTn id="75" fill="hold">
                            <p:stCondLst>
                              <p:cond delay="6840"/>
                            </p:stCondLst>
                            <p:childTnLst>
                              <p:par>
                                <p:cTn id="76" presetID="10" presetClass="entr" presetSubtype="0" fill="hold" grpId="0" nodeType="afterEffect">
                                  <p:stCondLst>
                                    <p:cond delay="0"/>
                                  </p:stCondLst>
                                  <p:iterate type="lt">
                                    <p:tmPct val="10000"/>
                                  </p:iterate>
                                  <p:childTnLst>
                                    <p:set>
                                      <p:cBhvr>
                                        <p:cTn id="77" dur="1" fill="hold">
                                          <p:stCondLst>
                                            <p:cond delay="0"/>
                                          </p:stCondLst>
                                        </p:cTn>
                                        <p:tgtEl>
                                          <p:spTgt spid="216"/>
                                        </p:tgtEl>
                                        <p:attrNameLst>
                                          <p:attrName>style.visibility</p:attrName>
                                        </p:attrNameLst>
                                      </p:cBhvr>
                                      <p:to>
                                        <p:strVal val="visible"/>
                                      </p:to>
                                    </p:set>
                                    <p:animEffect transition="in" filter="fade">
                                      <p:cBhvr>
                                        <p:cTn id="78" dur="100"/>
                                        <p:tgtEl>
                                          <p:spTgt spid="216"/>
                                        </p:tgtEl>
                                      </p:cBhvr>
                                    </p:animEffect>
                                  </p:childTnLst>
                                </p:cTn>
                              </p:par>
                              <p:par>
                                <p:cTn id="79" presetID="10" presetClass="entr" presetSubtype="0" fill="hold" grpId="0" nodeType="withEffect">
                                  <p:stCondLst>
                                    <p:cond delay="0"/>
                                  </p:stCondLst>
                                  <p:iterate type="lt">
                                    <p:tmPct val="10000"/>
                                  </p:iterate>
                                  <p:childTnLst>
                                    <p:set>
                                      <p:cBhvr>
                                        <p:cTn id="80" dur="1" fill="hold">
                                          <p:stCondLst>
                                            <p:cond delay="0"/>
                                          </p:stCondLst>
                                        </p:cTn>
                                        <p:tgtEl>
                                          <p:spTgt spid="217"/>
                                        </p:tgtEl>
                                        <p:attrNameLst>
                                          <p:attrName>style.visibility</p:attrName>
                                        </p:attrNameLst>
                                      </p:cBhvr>
                                      <p:to>
                                        <p:strVal val="visible"/>
                                      </p:to>
                                    </p:set>
                                    <p:animEffect transition="in" filter="fade">
                                      <p:cBhvr>
                                        <p:cTn id="81" dur="1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9" grpId="0" bldLvl="0" animBg="1"/>
      <p:bldP spid="5631"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5665" grpId="0"/>
      <p:bldP spid="204" grpId="0"/>
      <p:bldP spid="205" grpId="0"/>
      <p:bldP spid="207" grpId="0"/>
      <p:bldP spid="208" grpId="0"/>
      <p:bldP spid="209" grpId="0"/>
      <p:bldP spid="211" grpId="0"/>
      <p:bldP spid="212" grpId="0"/>
      <p:bldP spid="213" grpId="0"/>
      <p:bldP spid="215" grpId="0"/>
      <p:bldP spid="216" grpId="0"/>
      <p:bldP spid="217" grpId="0"/>
      <p:bldP spid="22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017756" y="3395390"/>
            <a:ext cx="60534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8555987" y="3118391"/>
            <a:ext cx="2697919" cy="461665"/>
          </a:xfrm>
          <a:prstGeom prst="rect">
            <a:avLst/>
          </a:prstGeom>
          <a:noFill/>
        </p:spPr>
        <p:txBody>
          <a:bodyPr wrap="none" lIns="91440" tIns="45720" rIns="91440" bIns="45720">
            <a:spAutoFit/>
          </a:bodyPr>
          <a:lstStyle/>
          <a:p>
            <a:pPr algn="ctr"/>
            <a:r>
              <a:rPr lang="en-US" altLang="zh-CN" sz="2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GreenGLB</a:t>
            </a: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算法流程</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p:cNvPicPr>
            <a:picLocks noChangeAspect="1"/>
          </p:cNvPicPr>
          <p:nvPr/>
        </p:nvPicPr>
        <p:blipFill>
          <a:blip r:embed="rId1"/>
          <a:stretch>
            <a:fillRect/>
          </a:stretch>
        </p:blipFill>
        <p:spPr>
          <a:xfrm>
            <a:off x="684423" y="1024734"/>
            <a:ext cx="7333333" cy="4380952"/>
          </a:xfrm>
          <a:prstGeom prst="rect">
            <a:avLst/>
          </a:prstGeom>
        </p:spPr>
      </p:pic>
    </p:spTree>
  </p:cSld>
  <p:clrMapOvr>
    <a:masterClrMapping/>
  </p:clrMapOvr>
  <p:transition advTm="3323">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913948" y="184815"/>
            <a:ext cx="2364105" cy="583565"/>
          </a:xfrm>
          <a:prstGeom prst="rect">
            <a:avLst/>
          </a:prstGeom>
          <a:noFill/>
        </p:spPr>
        <p:txBody>
          <a:bodyPr wrap="none" rtlCol="0">
            <a:spAutoFit/>
          </a:bodyPr>
          <a:lstStyle/>
          <a:p>
            <a:pPr algn="ctr"/>
            <a:r>
              <a:rPr lang="en-US" altLang="zh-CN" sz="3200" dirty="0">
                <a:solidFill>
                  <a:srgbClr val="00B0F0"/>
                </a:solidFill>
                <a:latin typeface="微软雅黑" panose="020B0503020204020204" charset="-122"/>
                <a:ea typeface="微软雅黑" panose="020B0503020204020204" charset="-122"/>
              </a:rPr>
              <a:t>CONTENTS</a:t>
            </a:r>
            <a:endParaRPr lang="en-US" altLang="zh-CN" sz="3200" dirty="0">
              <a:solidFill>
                <a:srgbClr val="00B0F0"/>
              </a:solidFill>
              <a:latin typeface="微软雅黑" panose="020B0503020204020204" charset="-122"/>
              <a:ea typeface="微软雅黑" panose="020B0503020204020204" charset="-122"/>
            </a:endParaRPr>
          </a:p>
        </p:txBody>
      </p:sp>
      <p:sp>
        <p:nvSpPr>
          <p:cNvPr id="8" name="矩形 7"/>
          <p:cNvSpPr/>
          <p:nvPr/>
        </p:nvSpPr>
        <p:spPr>
          <a:xfrm>
            <a:off x="2149811" y="2178995"/>
            <a:ext cx="642025" cy="642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ea typeface="微软雅黑" panose="020B0503020204020204" charset="-122"/>
              </a:rPr>
              <a:t>01</a:t>
            </a:r>
            <a:endParaRPr lang="en-US" altLang="zh-CN"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7072003" y="2178995"/>
            <a:ext cx="642025" cy="642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ea typeface="微软雅黑" panose="020B0503020204020204" charset="-122"/>
              </a:rPr>
              <a:t>02</a:t>
            </a:r>
            <a:endParaRPr lang="en-US" altLang="zh-CN" dirty="0">
              <a:solidFill>
                <a:schemeClr val="bg1"/>
              </a:solidFill>
              <a:latin typeface="微软雅黑" panose="020B0503020204020204" charset="-122"/>
              <a:ea typeface="微软雅黑" panose="020B0503020204020204" charset="-122"/>
            </a:endParaRPr>
          </a:p>
        </p:txBody>
      </p:sp>
      <p:sp>
        <p:nvSpPr>
          <p:cNvPr id="10" name="矩形 9"/>
          <p:cNvSpPr/>
          <p:nvPr/>
        </p:nvSpPr>
        <p:spPr>
          <a:xfrm>
            <a:off x="2149811" y="4319080"/>
            <a:ext cx="642025" cy="642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ea typeface="微软雅黑" panose="020B0503020204020204" charset="-122"/>
              </a:rPr>
              <a:t>03</a:t>
            </a:r>
            <a:endParaRPr lang="en-US" altLang="zh-CN"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7072003" y="4319080"/>
            <a:ext cx="642025" cy="642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charset="-122"/>
                <a:ea typeface="微软雅黑" panose="020B0503020204020204" charset="-122"/>
              </a:rPr>
              <a:t>04</a:t>
            </a:r>
            <a:endParaRPr lang="en-US" altLang="zh-CN"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2939450" y="2561721"/>
            <a:ext cx="3227882" cy="307777"/>
          </a:xfrm>
          <a:prstGeom prst="rect">
            <a:avLst/>
          </a:prstGeom>
          <a:noFill/>
        </p:spPr>
        <p:txBody>
          <a:bodyPr wrap="square" rtlCol="0">
            <a:spAutoFit/>
          </a:bodyPr>
          <a:lstStyle/>
          <a:p>
            <a:r>
              <a:rPr lang="en-US" altLang="zh-CN" sz="1400" dirty="0">
                <a:solidFill>
                  <a:srgbClr val="00B0F0"/>
                </a:solidFill>
                <a:latin typeface="微软雅黑" panose="020B0503020204020204" charset="-122"/>
                <a:ea typeface="微软雅黑" panose="020B0503020204020204" charset="-122"/>
                <a:cs typeface="Nirmala UI Semilight" panose="020B0402040204020203" pitchFamily="34" charset="0"/>
                <a:sym typeface="Segoe UI" panose="020B0502040204020203" pitchFamily="34" charset="0"/>
              </a:rPr>
              <a:t>Introduction of Background</a:t>
            </a:r>
            <a:endParaRPr lang="zh-CN" altLang="en-US" sz="1400" dirty="0">
              <a:solidFill>
                <a:srgbClr val="00B0F0"/>
              </a:solidFill>
              <a:latin typeface="微软雅黑" panose="020B0503020204020204" charset="-122"/>
              <a:ea typeface="微软雅黑" panose="020B0503020204020204" charset="-122"/>
              <a:cs typeface="Nirmala UI Semilight" panose="020B0402040204020203" pitchFamily="34" charset="0"/>
            </a:endParaRPr>
          </a:p>
        </p:txBody>
      </p:sp>
      <p:sp>
        <p:nvSpPr>
          <p:cNvPr id="13" name="文本框 12"/>
          <p:cNvSpPr txBox="1"/>
          <p:nvPr/>
        </p:nvSpPr>
        <p:spPr>
          <a:xfrm>
            <a:off x="2939415" y="2118360"/>
            <a:ext cx="3088005" cy="460375"/>
          </a:xfrm>
          <a:prstGeom prst="rect">
            <a:avLst/>
          </a:prstGeom>
          <a:noFill/>
        </p:spPr>
        <p:txBody>
          <a:bodyPr wrap="square" rtlCol="0">
            <a:spAutoFit/>
          </a:bodyPr>
          <a:lstStyle/>
          <a:p>
            <a:r>
              <a:rPr lang="zh-CN" altLang="en-US" sz="2400" dirty="0">
                <a:solidFill>
                  <a:srgbClr val="00B0F0"/>
                </a:solidFill>
                <a:latin typeface="微软雅黑" panose="020B0503020204020204" charset="-122"/>
                <a:ea typeface="微软雅黑" panose="020B0503020204020204" charset="-122"/>
                <a:cs typeface="Segoe UI" panose="020B0502040204020203" pitchFamily="34" charset="0"/>
              </a:rPr>
              <a:t>背景介绍</a:t>
            </a:r>
            <a:endParaRPr lang="en-US" altLang="zh-CN" sz="2400" dirty="0">
              <a:solidFill>
                <a:srgbClr val="00B0F0"/>
              </a:solidFill>
              <a:latin typeface="微软雅黑" panose="020B0503020204020204" charset="-122"/>
              <a:ea typeface="微软雅黑" panose="020B0503020204020204" charset="-122"/>
              <a:cs typeface="Segoe UI" panose="020B0502040204020203" pitchFamily="34" charset="0"/>
            </a:endParaRPr>
          </a:p>
        </p:txBody>
      </p:sp>
      <p:sp>
        <p:nvSpPr>
          <p:cNvPr id="14" name="文本框 13"/>
          <p:cNvSpPr txBox="1"/>
          <p:nvPr/>
        </p:nvSpPr>
        <p:spPr>
          <a:xfrm>
            <a:off x="2939450" y="4745005"/>
            <a:ext cx="3227882" cy="307777"/>
          </a:xfrm>
          <a:prstGeom prst="rect">
            <a:avLst/>
          </a:prstGeom>
          <a:noFill/>
        </p:spPr>
        <p:txBody>
          <a:bodyPr wrap="square" rtlCol="0">
            <a:spAutoFit/>
          </a:bodyPr>
          <a:lstStyle/>
          <a:p>
            <a:r>
              <a:rPr lang="en-US" altLang="zh-CN" sz="1400" dirty="0">
                <a:solidFill>
                  <a:srgbClr val="00B0F0"/>
                </a:solidFill>
                <a:latin typeface="微软雅黑" panose="020B0503020204020204" charset="-122"/>
                <a:ea typeface="微软雅黑" panose="020B0503020204020204" charset="-122"/>
                <a:cs typeface="Nirmala UI Semilight" panose="020B0402040204020203" pitchFamily="34" charset="0"/>
                <a:sym typeface="Segoe UI" panose="020B0502040204020203" pitchFamily="34" charset="0"/>
              </a:rPr>
              <a:t>Detailed explanation of the paper</a:t>
            </a:r>
            <a:endParaRPr lang="zh-CN" altLang="en-US" sz="1400" dirty="0">
              <a:solidFill>
                <a:srgbClr val="00B0F0"/>
              </a:solidFill>
              <a:latin typeface="微软雅黑" panose="020B0503020204020204" charset="-122"/>
              <a:ea typeface="微软雅黑" panose="020B0503020204020204" charset="-122"/>
              <a:cs typeface="Nirmala UI Semilight" panose="020B0402040204020203" pitchFamily="34" charset="0"/>
            </a:endParaRPr>
          </a:p>
        </p:txBody>
      </p:sp>
      <p:sp>
        <p:nvSpPr>
          <p:cNvPr id="15" name="文本框 14"/>
          <p:cNvSpPr txBox="1"/>
          <p:nvPr/>
        </p:nvSpPr>
        <p:spPr>
          <a:xfrm>
            <a:off x="2939415" y="4301490"/>
            <a:ext cx="3088005" cy="460375"/>
          </a:xfrm>
          <a:prstGeom prst="rect">
            <a:avLst/>
          </a:prstGeom>
          <a:noFill/>
        </p:spPr>
        <p:txBody>
          <a:bodyPr wrap="square" rtlCol="0">
            <a:spAutoFit/>
          </a:bodyPr>
          <a:lstStyle/>
          <a:p>
            <a:r>
              <a:rPr lang="zh-CN" altLang="en-US" sz="2400" dirty="0">
                <a:solidFill>
                  <a:srgbClr val="00B0F0"/>
                </a:solidFill>
                <a:latin typeface="微软雅黑" panose="020B0503020204020204" charset="-122"/>
                <a:ea typeface="微软雅黑" panose="020B0503020204020204" charset="-122"/>
                <a:cs typeface="Segoe UI" panose="020B0502040204020203" pitchFamily="34" charset="0"/>
              </a:rPr>
              <a:t>论文详解</a:t>
            </a:r>
            <a:endParaRPr lang="en-US" altLang="zh-CN" sz="2400" dirty="0">
              <a:solidFill>
                <a:srgbClr val="00B0F0"/>
              </a:solidFill>
              <a:latin typeface="微软雅黑" panose="020B0503020204020204" charset="-122"/>
              <a:ea typeface="微软雅黑" panose="020B0503020204020204" charset="-122"/>
              <a:cs typeface="Segoe UI" panose="020B0502040204020203" pitchFamily="34" charset="0"/>
            </a:endParaRPr>
          </a:p>
        </p:txBody>
      </p:sp>
      <p:sp>
        <p:nvSpPr>
          <p:cNvPr id="16" name="文本框 15"/>
          <p:cNvSpPr txBox="1"/>
          <p:nvPr/>
        </p:nvSpPr>
        <p:spPr>
          <a:xfrm>
            <a:off x="7782971" y="4762150"/>
            <a:ext cx="3227882" cy="307777"/>
          </a:xfrm>
          <a:prstGeom prst="rect">
            <a:avLst/>
          </a:prstGeom>
          <a:noFill/>
        </p:spPr>
        <p:txBody>
          <a:bodyPr wrap="square" rtlCol="0">
            <a:spAutoFit/>
          </a:bodyPr>
          <a:lstStyle/>
          <a:p>
            <a:r>
              <a:rPr lang="en-US" altLang="zh-CN" sz="1400" dirty="0">
                <a:solidFill>
                  <a:srgbClr val="00B0F0"/>
                </a:solidFill>
                <a:latin typeface="微软雅黑" panose="020B0503020204020204" charset="-122"/>
                <a:ea typeface="微软雅黑" panose="020B0503020204020204" charset="-122"/>
                <a:cs typeface="Nirmala UI Semilight" panose="020B0402040204020203" pitchFamily="34" charset="0"/>
                <a:sym typeface="Segoe UI" panose="020B0502040204020203" pitchFamily="34" charset="0"/>
              </a:rPr>
              <a:t>Summary and future plan</a:t>
            </a:r>
            <a:endParaRPr lang="zh-CN" altLang="en-US" sz="1400" dirty="0">
              <a:solidFill>
                <a:srgbClr val="00B0F0"/>
              </a:solidFill>
              <a:latin typeface="微软雅黑" panose="020B0503020204020204" charset="-122"/>
              <a:ea typeface="微软雅黑" panose="020B0503020204020204" charset="-122"/>
              <a:cs typeface="Nirmala UI Semilight" panose="020B0402040204020203" pitchFamily="34" charset="0"/>
            </a:endParaRPr>
          </a:p>
        </p:txBody>
      </p:sp>
      <p:sp>
        <p:nvSpPr>
          <p:cNvPr id="17" name="文本框 16"/>
          <p:cNvSpPr txBox="1"/>
          <p:nvPr/>
        </p:nvSpPr>
        <p:spPr>
          <a:xfrm>
            <a:off x="7783195" y="4301490"/>
            <a:ext cx="3458053" cy="461665"/>
          </a:xfrm>
          <a:prstGeom prst="rect">
            <a:avLst/>
          </a:prstGeom>
          <a:noFill/>
        </p:spPr>
        <p:txBody>
          <a:bodyPr wrap="square" rtlCol="0">
            <a:spAutoFit/>
          </a:bodyPr>
          <a:lstStyle/>
          <a:p>
            <a:r>
              <a:rPr lang="zh-CN" altLang="en-US" sz="2400" dirty="0">
                <a:solidFill>
                  <a:srgbClr val="00B0F0"/>
                </a:solidFill>
                <a:latin typeface="微软雅黑" panose="020B0503020204020204" charset="-122"/>
                <a:ea typeface="微软雅黑" panose="020B0503020204020204" charset="-122"/>
                <a:cs typeface="Segoe UI" panose="020B0502040204020203" pitchFamily="34" charset="0"/>
              </a:rPr>
              <a:t>总结及下一步计划</a:t>
            </a:r>
            <a:endParaRPr lang="en-US" altLang="zh-CN" sz="2400" dirty="0">
              <a:solidFill>
                <a:srgbClr val="00B0F0"/>
              </a:solidFill>
              <a:latin typeface="微软雅黑" panose="020B0503020204020204" charset="-122"/>
              <a:ea typeface="微软雅黑" panose="020B0503020204020204" charset="-122"/>
              <a:cs typeface="Segoe UI" panose="020B0502040204020203" pitchFamily="34" charset="0"/>
            </a:endParaRPr>
          </a:p>
        </p:txBody>
      </p:sp>
      <p:sp>
        <p:nvSpPr>
          <p:cNvPr id="18" name="文本框 17"/>
          <p:cNvSpPr txBox="1"/>
          <p:nvPr/>
        </p:nvSpPr>
        <p:spPr>
          <a:xfrm>
            <a:off x="7782971" y="2561721"/>
            <a:ext cx="3227882" cy="307777"/>
          </a:xfrm>
          <a:prstGeom prst="rect">
            <a:avLst/>
          </a:prstGeom>
          <a:noFill/>
        </p:spPr>
        <p:txBody>
          <a:bodyPr wrap="square" rtlCol="0">
            <a:spAutoFit/>
          </a:bodyPr>
          <a:lstStyle/>
          <a:p>
            <a:r>
              <a:rPr lang="en-US" altLang="zh-CN" sz="1400" dirty="0">
                <a:solidFill>
                  <a:srgbClr val="00B0F0"/>
                </a:solidFill>
                <a:latin typeface="微软雅黑" panose="020B0503020204020204" charset="-122"/>
                <a:ea typeface="微软雅黑" panose="020B0503020204020204" charset="-122"/>
                <a:cs typeface="Nirmala UI Semilight" panose="020B0402040204020203" pitchFamily="34" charset="0"/>
                <a:sym typeface="Segoe UI" panose="020B0502040204020203" pitchFamily="34" charset="0"/>
              </a:rPr>
              <a:t>Brief introduction of papers</a:t>
            </a:r>
            <a:endParaRPr lang="zh-CN" altLang="en-US" sz="1400" dirty="0">
              <a:solidFill>
                <a:srgbClr val="00B0F0"/>
              </a:solidFill>
              <a:latin typeface="微软雅黑" panose="020B0503020204020204" charset="-122"/>
              <a:ea typeface="微软雅黑" panose="020B0503020204020204" charset="-122"/>
              <a:cs typeface="Nirmala UI Semilight" panose="020B0402040204020203" pitchFamily="34" charset="0"/>
            </a:endParaRPr>
          </a:p>
        </p:txBody>
      </p:sp>
      <p:sp>
        <p:nvSpPr>
          <p:cNvPr id="19" name="文本框 18"/>
          <p:cNvSpPr txBox="1"/>
          <p:nvPr/>
        </p:nvSpPr>
        <p:spPr>
          <a:xfrm>
            <a:off x="7783195" y="2118360"/>
            <a:ext cx="3088005" cy="460375"/>
          </a:xfrm>
          <a:prstGeom prst="rect">
            <a:avLst/>
          </a:prstGeom>
          <a:noFill/>
        </p:spPr>
        <p:txBody>
          <a:bodyPr wrap="square" rtlCol="0">
            <a:spAutoFit/>
          </a:bodyPr>
          <a:lstStyle/>
          <a:p>
            <a:r>
              <a:rPr lang="zh-CN" altLang="en-US" sz="2400" dirty="0">
                <a:solidFill>
                  <a:srgbClr val="00B0F0"/>
                </a:solidFill>
                <a:latin typeface="微软雅黑" panose="020B0503020204020204" charset="-122"/>
                <a:ea typeface="微软雅黑" panose="020B0503020204020204" charset="-122"/>
                <a:cs typeface="Segoe UI" panose="020B0502040204020203" pitchFamily="34" charset="0"/>
              </a:rPr>
              <a:t>论文简介</a:t>
            </a:r>
            <a:endParaRPr lang="en-US" altLang="zh-CN" sz="2400" dirty="0">
              <a:solidFill>
                <a:srgbClr val="00B0F0"/>
              </a:solidFill>
              <a:latin typeface="微软雅黑" panose="020B0503020204020204" charset="-122"/>
              <a:ea typeface="微软雅黑" panose="020B0503020204020204" charset="-122"/>
              <a:cs typeface="Segoe UI" panose="020B0502040204020203" pitchFamily="34" charset="0"/>
            </a:endParaRPr>
          </a:p>
        </p:txBody>
      </p:sp>
      <p:cxnSp>
        <p:nvCxnSpPr>
          <p:cNvPr id="21" name="直接连接符 20"/>
          <p:cNvCxnSpPr/>
          <p:nvPr/>
        </p:nvCxnSpPr>
        <p:spPr>
          <a:xfrm>
            <a:off x="3994718" y="824314"/>
            <a:ext cx="420256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793">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ppt_x"/>
                                          </p:val>
                                        </p:tav>
                                        <p:tav tm="100000">
                                          <p:val>
                                            <p:strVal val="#ppt_x"/>
                                          </p:val>
                                        </p:tav>
                                      </p:tavLst>
                                    </p:anim>
                                    <p:anim calcmode="lin" valueType="num">
                                      <p:cBhvr additive="base">
                                        <p:cTn id="23" dur="10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ppt_x"/>
                                          </p:val>
                                        </p:tav>
                                        <p:tav tm="100000">
                                          <p:val>
                                            <p:strVal val="#ppt_x"/>
                                          </p:val>
                                        </p:tav>
                                      </p:tavLst>
                                    </p:anim>
                                    <p:anim calcmode="lin" valueType="num">
                                      <p:cBhvr additive="base">
                                        <p:cTn id="27" dur="10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1000" fill="hold"/>
                                        <p:tgtEl>
                                          <p:spTgt spid="11"/>
                                        </p:tgtEl>
                                        <p:attrNameLst>
                                          <p:attrName>ppt_x</p:attrName>
                                        </p:attrNameLst>
                                      </p:cBhvr>
                                      <p:tavLst>
                                        <p:tav tm="0">
                                          <p:val>
                                            <p:strVal val="#ppt_x"/>
                                          </p:val>
                                        </p:tav>
                                        <p:tav tm="100000">
                                          <p:val>
                                            <p:strVal val="#ppt_x"/>
                                          </p:val>
                                        </p:tav>
                                      </p:tavLst>
                                    </p:anim>
                                    <p:anim calcmode="lin" valueType="num">
                                      <p:cBhvr additive="base">
                                        <p:cTn id="31" dur="1000" fill="hold"/>
                                        <p:tgtEl>
                                          <p:spTgt spid="1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1000" fill="hold"/>
                                        <p:tgtEl>
                                          <p:spTgt spid="12"/>
                                        </p:tgtEl>
                                        <p:attrNameLst>
                                          <p:attrName>ppt_x</p:attrName>
                                        </p:attrNameLst>
                                      </p:cBhvr>
                                      <p:tavLst>
                                        <p:tav tm="0">
                                          <p:val>
                                            <p:strVal val="#ppt_x"/>
                                          </p:val>
                                        </p:tav>
                                        <p:tav tm="100000">
                                          <p:val>
                                            <p:strVal val="#ppt_x"/>
                                          </p:val>
                                        </p:tav>
                                      </p:tavLst>
                                    </p:anim>
                                    <p:anim calcmode="lin" valueType="num">
                                      <p:cBhvr additive="base">
                                        <p:cTn id="35" dur="10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1000" fill="hold"/>
                                        <p:tgtEl>
                                          <p:spTgt spid="13"/>
                                        </p:tgtEl>
                                        <p:attrNameLst>
                                          <p:attrName>ppt_x</p:attrName>
                                        </p:attrNameLst>
                                      </p:cBhvr>
                                      <p:tavLst>
                                        <p:tav tm="0">
                                          <p:val>
                                            <p:strVal val="#ppt_x"/>
                                          </p:val>
                                        </p:tav>
                                        <p:tav tm="100000">
                                          <p:val>
                                            <p:strVal val="#ppt_x"/>
                                          </p:val>
                                        </p:tav>
                                      </p:tavLst>
                                    </p:anim>
                                    <p:anim calcmode="lin" valueType="num">
                                      <p:cBhvr additive="base">
                                        <p:cTn id="39" dur="1000" fill="hold"/>
                                        <p:tgtEl>
                                          <p:spTgt spid="1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1000" fill="hold"/>
                                        <p:tgtEl>
                                          <p:spTgt spid="14"/>
                                        </p:tgtEl>
                                        <p:attrNameLst>
                                          <p:attrName>ppt_x</p:attrName>
                                        </p:attrNameLst>
                                      </p:cBhvr>
                                      <p:tavLst>
                                        <p:tav tm="0">
                                          <p:val>
                                            <p:strVal val="#ppt_x"/>
                                          </p:val>
                                        </p:tav>
                                        <p:tav tm="100000">
                                          <p:val>
                                            <p:strVal val="#ppt_x"/>
                                          </p:val>
                                        </p:tav>
                                      </p:tavLst>
                                    </p:anim>
                                    <p:anim calcmode="lin" valueType="num">
                                      <p:cBhvr additive="base">
                                        <p:cTn id="43" dur="10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1000" fill="hold"/>
                                        <p:tgtEl>
                                          <p:spTgt spid="15"/>
                                        </p:tgtEl>
                                        <p:attrNameLst>
                                          <p:attrName>ppt_x</p:attrName>
                                        </p:attrNameLst>
                                      </p:cBhvr>
                                      <p:tavLst>
                                        <p:tav tm="0">
                                          <p:val>
                                            <p:strVal val="#ppt_x"/>
                                          </p:val>
                                        </p:tav>
                                        <p:tav tm="100000">
                                          <p:val>
                                            <p:strVal val="#ppt_x"/>
                                          </p:val>
                                        </p:tav>
                                      </p:tavLst>
                                    </p:anim>
                                    <p:anim calcmode="lin" valueType="num">
                                      <p:cBhvr additive="base">
                                        <p:cTn id="47" dur="100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1000" fill="hold"/>
                                        <p:tgtEl>
                                          <p:spTgt spid="16"/>
                                        </p:tgtEl>
                                        <p:attrNameLst>
                                          <p:attrName>ppt_x</p:attrName>
                                        </p:attrNameLst>
                                      </p:cBhvr>
                                      <p:tavLst>
                                        <p:tav tm="0">
                                          <p:val>
                                            <p:strVal val="#ppt_x"/>
                                          </p:val>
                                        </p:tav>
                                        <p:tav tm="100000">
                                          <p:val>
                                            <p:strVal val="#ppt_x"/>
                                          </p:val>
                                        </p:tav>
                                      </p:tavLst>
                                    </p:anim>
                                    <p:anim calcmode="lin" valueType="num">
                                      <p:cBhvr additive="base">
                                        <p:cTn id="51" dur="1000" fill="hold"/>
                                        <p:tgtEl>
                                          <p:spTgt spid="1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1000" fill="hold"/>
                                        <p:tgtEl>
                                          <p:spTgt spid="17"/>
                                        </p:tgtEl>
                                        <p:attrNameLst>
                                          <p:attrName>ppt_x</p:attrName>
                                        </p:attrNameLst>
                                      </p:cBhvr>
                                      <p:tavLst>
                                        <p:tav tm="0">
                                          <p:val>
                                            <p:strVal val="#ppt_x"/>
                                          </p:val>
                                        </p:tav>
                                        <p:tav tm="100000">
                                          <p:val>
                                            <p:strVal val="#ppt_x"/>
                                          </p:val>
                                        </p:tav>
                                      </p:tavLst>
                                    </p:anim>
                                    <p:anim calcmode="lin" valueType="num">
                                      <p:cBhvr additive="base">
                                        <p:cTn id="55" dur="1000" fill="hold"/>
                                        <p:tgtEl>
                                          <p:spTgt spid="17"/>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1000" fill="hold"/>
                                        <p:tgtEl>
                                          <p:spTgt spid="18"/>
                                        </p:tgtEl>
                                        <p:attrNameLst>
                                          <p:attrName>ppt_x</p:attrName>
                                        </p:attrNameLst>
                                      </p:cBhvr>
                                      <p:tavLst>
                                        <p:tav tm="0">
                                          <p:val>
                                            <p:strVal val="#ppt_x"/>
                                          </p:val>
                                        </p:tav>
                                        <p:tav tm="100000">
                                          <p:val>
                                            <p:strVal val="#ppt_x"/>
                                          </p:val>
                                        </p:tav>
                                      </p:tavLst>
                                    </p:anim>
                                    <p:anim calcmode="lin" valueType="num">
                                      <p:cBhvr additive="base">
                                        <p:cTn id="59" dur="1000" fill="hold"/>
                                        <p:tgtEl>
                                          <p:spTgt spid="1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1000" fill="hold"/>
                                        <p:tgtEl>
                                          <p:spTgt spid="19"/>
                                        </p:tgtEl>
                                        <p:attrNameLst>
                                          <p:attrName>ppt_x</p:attrName>
                                        </p:attrNameLst>
                                      </p:cBhvr>
                                      <p:tavLst>
                                        <p:tav tm="0">
                                          <p:val>
                                            <p:strVal val="#ppt_x"/>
                                          </p:val>
                                        </p:tav>
                                        <p:tav tm="100000">
                                          <p:val>
                                            <p:strVal val="#ppt_x"/>
                                          </p:val>
                                        </p:tav>
                                      </p:tavLst>
                                    </p:anim>
                                    <p:anim calcmode="lin" valueType="num">
                                      <p:cBhvr additive="base">
                                        <p:cTn id="63" dur="1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p:bldP spid="13" grpId="0"/>
      <p:bldP spid="14" grpId="0"/>
      <p:bldP spid="15" grpId="0"/>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42265" y="4675803"/>
            <a:ext cx="10789219" cy="1938992"/>
          </a:xfrm>
          <a:prstGeom prst="rect">
            <a:avLst/>
          </a:prstGeom>
          <a:noFill/>
        </p:spPr>
        <p:txBody>
          <a:bodyPr wrap="square" rtlCol="0">
            <a:spAutoFit/>
          </a:bodyPr>
          <a:lstStyle/>
          <a:p>
            <a:pPr algn="ctr"/>
            <a:r>
              <a:rPr lang="zh-CN" altLang="en-US" sz="2400" dirty="0">
                <a:solidFill>
                  <a:schemeClr val="accent2">
                    <a:lumMod val="40000"/>
                    <a:lumOff val="60000"/>
                  </a:schemeClr>
                </a:solidFill>
              </a:rPr>
              <a:t>图中显示了四种不同的输入工作负载分配方案的</a:t>
            </a:r>
            <a:r>
              <a:rPr lang="en-US" altLang="zh-CN" sz="2400" dirty="0">
                <a:solidFill>
                  <a:schemeClr val="accent2">
                    <a:lumMod val="40000"/>
                    <a:lumOff val="60000"/>
                  </a:schemeClr>
                </a:solidFill>
              </a:rPr>
              <a:t>DCs</a:t>
            </a:r>
            <a:r>
              <a:rPr lang="zh-CN" altLang="en-US" sz="2400" dirty="0">
                <a:solidFill>
                  <a:schemeClr val="accent2">
                    <a:lumMod val="40000"/>
                    <a:lumOff val="60000"/>
                  </a:schemeClr>
                </a:solidFill>
              </a:rPr>
              <a:t>的平均耗能成本。由于</a:t>
            </a:r>
            <a:r>
              <a:rPr lang="en-US" altLang="zh-CN" sz="2400" dirty="0">
                <a:solidFill>
                  <a:schemeClr val="accent2">
                    <a:lumMod val="40000"/>
                    <a:lumOff val="60000"/>
                  </a:schemeClr>
                </a:solidFill>
              </a:rPr>
              <a:t>RR</a:t>
            </a:r>
            <a:r>
              <a:rPr lang="zh-CN" altLang="en-US" sz="2400" dirty="0">
                <a:solidFill>
                  <a:schemeClr val="accent2">
                    <a:lumMod val="40000"/>
                    <a:lumOff val="60000"/>
                  </a:schemeClr>
                </a:solidFill>
              </a:rPr>
              <a:t>没有考虑动态电价和可再生能源分配给特定地理分布数据中心的工作量，因此它产生了最高的能源成本。由于将传入的工作负载随机分布到地理上分布的数据中心，</a:t>
            </a:r>
            <a:r>
              <a:rPr lang="en-US" altLang="zh-CN" sz="2400" dirty="0">
                <a:solidFill>
                  <a:schemeClr val="accent2">
                    <a:lumMod val="40000"/>
                    <a:lumOff val="60000"/>
                  </a:schemeClr>
                </a:solidFill>
              </a:rPr>
              <a:t>RGLB</a:t>
            </a:r>
            <a:r>
              <a:rPr lang="zh-CN" altLang="en-US" sz="2400" dirty="0">
                <a:solidFill>
                  <a:schemeClr val="accent2">
                    <a:lumMod val="40000"/>
                    <a:lumOff val="60000"/>
                  </a:schemeClr>
                </a:solidFill>
              </a:rPr>
              <a:t>会产生显著的高成本。与</a:t>
            </a:r>
            <a:r>
              <a:rPr lang="en-US" altLang="zh-CN" sz="2400" dirty="0">
                <a:solidFill>
                  <a:schemeClr val="accent2">
                    <a:lumMod val="40000"/>
                    <a:lumOff val="60000"/>
                  </a:schemeClr>
                </a:solidFill>
              </a:rPr>
              <a:t>RGLB</a:t>
            </a:r>
            <a:r>
              <a:rPr lang="zh-CN" altLang="en-US" sz="2400" dirty="0">
                <a:solidFill>
                  <a:schemeClr val="accent2">
                    <a:lumMod val="40000"/>
                    <a:lumOff val="60000"/>
                  </a:schemeClr>
                </a:solidFill>
              </a:rPr>
              <a:t>和</a:t>
            </a:r>
            <a:r>
              <a:rPr lang="en-US" altLang="zh-CN" sz="2400" dirty="0">
                <a:solidFill>
                  <a:schemeClr val="accent2">
                    <a:lumMod val="40000"/>
                    <a:lumOff val="60000"/>
                  </a:schemeClr>
                </a:solidFill>
              </a:rPr>
              <a:t>RR</a:t>
            </a:r>
            <a:r>
              <a:rPr lang="zh-CN" altLang="en-US" sz="2400" dirty="0">
                <a:solidFill>
                  <a:schemeClr val="accent2">
                    <a:lumMod val="40000"/>
                    <a:lumOff val="60000"/>
                  </a:schemeClr>
                </a:solidFill>
              </a:rPr>
              <a:t>相比，</a:t>
            </a:r>
            <a:r>
              <a:rPr lang="en-US" altLang="zh-CN" sz="2400" dirty="0">
                <a:solidFill>
                  <a:schemeClr val="accent2">
                    <a:lumMod val="40000"/>
                    <a:lumOff val="60000"/>
                  </a:schemeClr>
                </a:solidFill>
              </a:rPr>
              <a:t>MGLB</a:t>
            </a:r>
            <a:r>
              <a:rPr lang="zh-CN" altLang="en-US" sz="2400" dirty="0">
                <a:solidFill>
                  <a:schemeClr val="accent2">
                    <a:lumMod val="40000"/>
                    <a:lumOff val="60000"/>
                  </a:schemeClr>
                </a:solidFill>
              </a:rPr>
              <a:t>具有更低的能源成本。在四种策略中</a:t>
            </a:r>
            <a:r>
              <a:rPr lang="en-US" altLang="zh-CN" sz="2400" dirty="0" err="1">
                <a:solidFill>
                  <a:schemeClr val="accent2">
                    <a:lumMod val="40000"/>
                    <a:lumOff val="60000"/>
                  </a:schemeClr>
                </a:solidFill>
              </a:rPr>
              <a:t>GreenGLB</a:t>
            </a:r>
            <a:r>
              <a:rPr lang="zh-CN" altLang="en-US" sz="2400" dirty="0">
                <a:solidFill>
                  <a:schemeClr val="accent2">
                    <a:lumMod val="40000"/>
                    <a:lumOff val="60000"/>
                  </a:schemeClr>
                </a:solidFill>
              </a:rPr>
              <a:t>的效果是最好的。</a:t>
            </a:r>
            <a:endParaRPr lang="zh-CN" altLang="en-US" sz="2400" dirty="0">
              <a:solidFill>
                <a:schemeClr val="accent2">
                  <a:lumMod val="40000"/>
                  <a:lumOff val="60000"/>
                </a:schemeClr>
              </a:solidFill>
            </a:endParaRPr>
          </a:p>
        </p:txBody>
      </p:sp>
      <p:sp>
        <p:nvSpPr>
          <p:cNvPr id="11" name="矩形 10"/>
          <p:cNvSpPr/>
          <p:nvPr/>
        </p:nvSpPr>
        <p:spPr>
          <a:xfrm>
            <a:off x="397978" y="867196"/>
            <a:ext cx="4206601" cy="461665"/>
          </a:xfrm>
          <a:prstGeom prst="rect">
            <a:avLst/>
          </a:prstGeom>
          <a:noFill/>
        </p:spPr>
        <p:txBody>
          <a:bodyPr wrap="none" lIns="91440" tIns="45720" rIns="91440" bIns="45720">
            <a:spAutoFit/>
          </a:bodyPr>
          <a:lstStyle/>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实验评估：节约能源成本方面</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 name="图片 2"/>
          <p:cNvPicPr>
            <a:picLocks noChangeAspect="1"/>
          </p:cNvPicPr>
          <p:nvPr/>
        </p:nvPicPr>
        <p:blipFill>
          <a:blip r:embed="rId1"/>
          <a:stretch>
            <a:fillRect/>
          </a:stretch>
        </p:blipFill>
        <p:spPr>
          <a:xfrm>
            <a:off x="664909" y="1328861"/>
            <a:ext cx="6146343" cy="3346942"/>
          </a:xfrm>
          <a:prstGeom prst="rect">
            <a:avLst/>
          </a:prstGeom>
        </p:spPr>
      </p:pic>
    </p:spTree>
  </p:cSld>
  <p:clrMapOvr>
    <a:masterClrMapping/>
  </p:clrMapOvr>
  <p:transition advTm="3323">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629" name="矩形 5628"/>
          <p:cNvSpPr/>
          <p:nvPr/>
        </p:nvSpPr>
        <p:spPr>
          <a:xfrm>
            <a:off x="1553" y="5229200"/>
            <a:ext cx="2896214"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charset="-122"/>
                <a:ea typeface="微软雅黑" panose="020B0503020204020204" charset="-122"/>
              </a:rPr>
              <a:t>算法设计流程</a:t>
            </a:r>
            <a:endParaRPr lang="zh-CN" altLang="en-US" sz="2000" dirty="0">
              <a:solidFill>
                <a:schemeClr val="bg1"/>
              </a:solidFill>
              <a:latin typeface="微软雅黑" panose="020B0503020204020204" charset="-122"/>
              <a:ea typeface="微软雅黑" panose="020B0503020204020204" charset="-122"/>
            </a:endParaRPr>
          </a:p>
        </p:txBody>
      </p:sp>
      <p:sp>
        <p:nvSpPr>
          <p:cNvPr id="5631" name="矩形 5630"/>
          <p:cNvSpPr/>
          <p:nvPr/>
        </p:nvSpPr>
        <p:spPr>
          <a:xfrm>
            <a:off x="2238967" y="3645024"/>
            <a:ext cx="658800" cy="223224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2238967" y="3645024"/>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59082" y="3645024"/>
            <a:ext cx="658800" cy="14401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859082" y="4437112"/>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479197" y="2882793"/>
            <a:ext cx="658800" cy="220239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479197" y="2882793"/>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7099312" y="2882792"/>
            <a:ext cx="658800" cy="187835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7101200" y="4113076"/>
            <a:ext cx="2278915"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8721315" y="2535189"/>
            <a:ext cx="658800" cy="22259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5" name="TextBox 5664"/>
          <p:cNvSpPr txBox="1"/>
          <p:nvPr/>
        </p:nvSpPr>
        <p:spPr>
          <a:xfrm>
            <a:off x="1653420" y="2468337"/>
            <a:ext cx="545342"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01</a:t>
            </a:r>
            <a:endParaRPr lang="zh-CN" altLang="en-US" dirty="0"/>
          </a:p>
        </p:txBody>
      </p:sp>
      <p:sp>
        <p:nvSpPr>
          <p:cNvPr id="204" name="TextBox 203"/>
          <p:cNvSpPr txBox="1"/>
          <p:nvPr/>
        </p:nvSpPr>
        <p:spPr>
          <a:xfrm flipH="1">
            <a:off x="2166054" y="2675964"/>
            <a:ext cx="2255283"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实验设计使用</a:t>
            </a:r>
            <a:r>
              <a:rPr lang="en-US" altLang="zh-CN" sz="1400" b="0" dirty="0">
                <a:solidFill>
                  <a:schemeClr val="accent2">
                    <a:lumMod val="40000"/>
                    <a:lumOff val="60000"/>
                  </a:schemeClr>
                </a:solidFill>
                <a:latin typeface="Arial Rounded MT Bold" panose="020F0704030504030204" pitchFamily="34" charset="0"/>
                <a:cs typeface="Times New Roman" panose="02020603050405020304" charset="0"/>
              </a:rPr>
              <a:t>spark</a:t>
            </a: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框架</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05" name="TextBox 204"/>
          <p:cNvSpPr txBox="1"/>
          <p:nvPr/>
        </p:nvSpPr>
        <p:spPr>
          <a:xfrm>
            <a:off x="2166057" y="2890342"/>
            <a:ext cx="2444654" cy="625171"/>
          </a:xfrm>
          <a:prstGeom prst="rect">
            <a:avLst/>
          </a:prstGeom>
          <a:noFill/>
        </p:spPr>
        <p:txBody>
          <a:bodyPr wrap="square" rtlCol="0">
            <a:spAutoFit/>
          </a:bodyPr>
          <a:lstStyle/>
          <a:p>
            <a:pPr>
              <a:lnSpc>
                <a:spcPct val="130000"/>
              </a:lnSpc>
            </a:pPr>
            <a:r>
              <a:rPr lang="en-US" altLang="zh-CN" sz="1400" dirty="0">
                <a:solidFill>
                  <a:srgbClr val="FFFF00"/>
                </a:solidFill>
                <a:latin typeface="微软雅黑" panose="020B0503020204020204" charset="-122"/>
                <a:ea typeface="微软雅黑" panose="020B0503020204020204" charset="-122"/>
              </a:rPr>
              <a:t>Spark</a:t>
            </a:r>
            <a:r>
              <a:rPr lang="zh-CN" altLang="en-US" sz="1400" dirty="0">
                <a:solidFill>
                  <a:srgbClr val="FFFF00"/>
                </a:solidFill>
                <a:latin typeface="微软雅黑" panose="020B0503020204020204" charset="-122"/>
                <a:ea typeface="微软雅黑" panose="020B0503020204020204" charset="-122"/>
              </a:rPr>
              <a:t>是一个快速通用的分布式数据分析框架。</a:t>
            </a:r>
            <a:endParaRPr lang="zh-CN" altLang="en-US" sz="1400" dirty="0">
              <a:solidFill>
                <a:srgbClr val="FFFF00"/>
              </a:solidFill>
              <a:latin typeface="微软雅黑" panose="020B0503020204020204" charset="-122"/>
              <a:ea typeface="微软雅黑" panose="020B0503020204020204" charset="-122"/>
            </a:endParaRPr>
          </a:p>
        </p:txBody>
      </p:sp>
      <p:sp>
        <p:nvSpPr>
          <p:cNvPr id="207" name="TextBox 206"/>
          <p:cNvSpPr txBox="1"/>
          <p:nvPr/>
        </p:nvSpPr>
        <p:spPr>
          <a:xfrm>
            <a:off x="6388625" y="4717627"/>
            <a:ext cx="668773" cy="769441"/>
          </a:xfrm>
          <a:prstGeom prst="rect">
            <a:avLst/>
          </a:prstGeom>
          <a:noFill/>
        </p:spPr>
        <p:txBody>
          <a:bodyPr wrap="none" rtlCol="0" anchor="ctr">
            <a:spAutoFit/>
          </a:bodyPr>
          <a:lstStyle/>
          <a:p>
            <a:r>
              <a:rPr lang="en-US" altLang="zh-CN" sz="4400" dirty="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rPr>
              <a:t>03</a:t>
            </a:r>
            <a:endParaRPr lang="zh-CN" altLang="en-US" sz="4400" dirty="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endParaRPr>
          </a:p>
        </p:txBody>
      </p:sp>
      <p:sp>
        <p:nvSpPr>
          <p:cNvPr id="208" name="TextBox 207"/>
          <p:cNvSpPr txBox="1"/>
          <p:nvPr/>
        </p:nvSpPr>
        <p:spPr>
          <a:xfrm flipH="1">
            <a:off x="7036478" y="4974240"/>
            <a:ext cx="1557105"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lvl="0">
              <a:defRPr/>
            </a:pPr>
            <a:r>
              <a:rPr lang="en-US" altLang="zh-CN" sz="1400" b="0" dirty="0">
                <a:solidFill>
                  <a:schemeClr val="accent2">
                    <a:lumMod val="40000"/>
                    <a:lumOff val="60000"/>
                  </a:schemeClr>
                </a:solidFill>
                <a:latin typeface="Arial Rounded MT Bold" panose="020F0704030504030204" pitchFamily="34" charset="0"/>
                <a:cs typeface="Times New Roman" panose="02020603050405020304" charset="0"/>
              </a:rPr>
              <a:t>flutter</a:t>
            </a: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任务调度</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09" name="TextBox 208"/>
          <p:cNvSpPr txBox="1"/>
          <p:nvPr/>
        </p:nvSpPr>
        <p:spPr>
          <a:xfrm>
            <a:off x="7036481" y="5188618"/>
            <a:ext cx="2444654" cy="905248"/>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任务调度器充当连接任务和资源（</a:t>
            </a:r>
            <a:r>
              <a:rPr lang="en-US" altLang="zh-CN" sz="1400" dirty="0">
                <a:solidFill>
                  <a:srgbClr val="FFFF00"/>
                </a:solidFill>
                <a:latin typeface="微软雅黑" panose="020B0503020204020204" charset="-122"/>
                <a:ea typeface="微软雅黑" panose="020B0503020204020204" charset="-122"/>
              </a:rPr>
              <a:t>Spark</a:t>
            </a:r>
            <a:r>
              <a:rPr lang="zh-CN" altLang="en-US" sz="1400" dirty="0">
                <a:solidFill>
                  <a:srgbClr val="FFFF00"/>
                </a:solidFill>
                <a:latin typeface="微软雅黑" panose="020B0503020204020204" charset="-122"/>
                <a:ea typeface="微软雅黑" panose="020B0503020204020204" charset="-122"/>
              </a:rPr>
              <a:t>中的执行器）的“桥梁”。</a:t>
            </a:r>
            <a:endParaRPr lang="zh-CN" altLang="en-US" sz="1400" dirty="0">
              <a:solidFill>
                <a:srgbClr val="FFFF00"/>
              </a:solidFill>
              <a:latin typeface="微软雅黑" panose="020B0503020204020204" charset="-122"/>
              <a:ea typeface="微软雅黑" panose="020B0503020204020204" charset="-122"/>
            </a:endParaRPr>
          </a:p>
        </p:txBody>
      </p:sp>
      <p:sp>
        <p:nvSpPr>
          <p:cNvPr id="211" name="TextBox 210"/>
          <p:cNvSpPr txBox="1"/>
          <p:nvPr/>
        </p:nvSpPr>
        <p:spPr>
          <a:xfrm>
            <a:off x="4753073" y="1528816"/>
            <a:ext cx="668773"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02</a:t>
            </a:r>
            <a:endParaRPr lang="zh-CN" altLang="en-US" dirty="0"/>
          </a:p>
        </p:txBody>
      </p:sp>
      <p:sp>
        <p:nvSpPr>
          <p:cNvPr id="212" name="TextBox 211"/>
          <p:cNvSpPr txBox="1"/>
          <p:nvPr/>
        </p:nvSpPr>
        <p:spPr>
          <a:xfrm flipH="1">
            <a:off x="5433584" y="1736443"/>
            <a:ext cx="2101151"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lvl="0">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获取</a:t>
            </a:r>
            <a:r>
              <a:rPr lang="en-US" altLang="zh-CN" sz="1400" b="0" dirty="0">
                <a:solidFill>
                  <a:schemeClr val="accent2">
                    <a:lumMod val="40000"/>
                    <a:lumOff val="60000"/>
                  </a:schemeClr>
                </a:solidFill>
                <a:latin typeface="Arial Rounded MT Bold" panose="020F0704030504030204" pitchFamily="34" charset="0"/>
                <a:cs typeface="Times New Roman" panose="02020603050405020304" charset="0"/>
              </a:rPr>
              <a:t>Map</a:t>
            </a: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任务的输出</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13" name="TextBox 212"/>
          <p:cNvSpPr txBox="1"/>
          <p:nvPr/>
        </p:nvSpPr>
        <p:spPr>
          <a:xfrm>
            <a:off x="5433587" y="1950821"/>
            <a:ext cx="2444654" cy="905248"/>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获取</a:t>
            </a:r>
            <a:r>
              <a:rPr lang="en-US" altLang="zh-CN" sz="1400" dirty="0">
                <a:solidFill>
                  <a:srgbClr val="FFFF00"/>
                </a:solidFill>
                <a:latin typeface="微软雅黑" panose="020B0503020204020204" charset="-122"/>
                <a:ea typeface="微软雅黑" panose="020B0503020204020204" charset="-122"/>
              </a:rPr>
              <a:t>map</a:t>
            </a:r>
            <a:r>
              <a:rPr lang="zh-CN" altLang="en-US" sz="1400" dirty="0">
                <a:solidFill>
                  <a:srgbClr val="FFFF00"/>
                </a:solidFill>
                <a:latin typeface="微软雅黑" panose="020B0503020204020204" charset="-122"/>
                <a:ea typeface="微软雅黑" panose="020B0503020204020204" charset="-122"/>
              </a:rPr>
              <a:t>任务的输出信息，包括位置和大小，是我们实现目标的关键一步</a:t>
            </a:r>
            <a:endParaRPr lang="zh-CN" altLang="en-US" sz="1400" dirty="0">
              <a:solidFill>
                <a:srgbClr val="FFFF00"/>
              </a:solidFill>
              <a:latin typeface="微软雅黑" panose="020B0503020204020204" charset="-122"/>
              <a:ea typeface="微软雅黑" panose="020B0503020204020204" charset="-122"/>
            </a:endParaRPr>
          </a:p>
        </p:txBody>
      </p:sp>
      <p:sp>
        <p:nvSpPr>
          <p:cNvPr id="215" name="TextBox 214"/>
          <p:cNvSpPr txBox="1"/>
          <p:nvPr/>
        </p:nvSpPr>
        <p:spPr>
          <a:xfrm>
            <a:off x="10909119" y="2297778"/>
            <a:ext cx="646331" cy="769441"/>
          </a:xfrm>
          <a:prstGeom prst="rect">
            <a:avLst/>
          </a:prstGeom>
          <a:noFill/>
        </p:spPr>
        <p:txBody>
          <a:bodyPr wrap="none" rtlCol="0" anchor="ctr">
            <a:spAutoFit/>
          </a:bodyPr>
          <a:lstStyle>
            <a:defPPr>
              <a:defRPr lang="zh-CN"/>
            </a:defPPr>
            <a:lvl1pPr>
              <a:defRPr sz="4400">
                <a:solidFill>
                  <a:srgbClr val="53D2FF"/>
                </a:solidFill>
                <a:effectLst>
                  <a:outerShdw blurRad="266700" algn="tl" rotWithShape="0">
                    <a:schemeClr val="tx2">
                      <a:lumMod val="40000"/>
                      <a:lumOff val="60000"/>
                      <a:alpha val="55000"/>
                    </a:schemeClr>
                  </a:outerShdw>
                </a:effectLst>
                <a:latin typeface="Agency FB" panose="020B0503020202020204" pitchFamily="34" charset="0"/>
                <a:ea typeface="微软雅黑" panose="020B0503020204020204" charset="-122"/>
              </a:defRPr>
            </a:lvl1pPr>
          </a:lstStyle>
          <a:p>
            <a:r>
              <a:rPr lang="en-US" altLang="zh-CN" dirty="0"/>
              <a:t>04</a:t>
            </a:r>
            <a:endParaRPr lang="zh-CN" altLang="en-US" dirty="0"/>
          </a:p>
        </p:txBody>
      </p:sp>
      <p:sp>
        <p:nvSpPr>
          <p:cNvPr id="216" name="TextBox 215"/>
          <p:cNvSpPr txBox="1"/>
          <p:nvPr/>
        </p:nvSpPr>
        <p:spPr>
          <a:xfrm flipH="1">
            <a:off x="9501535" y="2802998"/>
            <a:ext cx="1364535" cy="26289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400" b="0" dirty="0">
                <a:solidFill>
                  <a:schemeClr val="accent2">
                    <a:lumMod val="40000"/>
                    <a:lumOff val="60000"/>
                  </a:schemeClr>
                </a:solidFill>
                <a:latin typeface="Arial Rounded MT Bold" panose="020F0704030504030204" pitchFamily="34" charset="0"/>
                <a:cs typeface="Times New Roman" panose="02020603050405020304" charset="0"/>
              </a:rPr>
              <a:t>实验评估</a:t>
            </a:r>
            <a:endParaRPr kumimoji="0" lang="zh-CN" altLang="en-US" sz="1400" b="0" i="0" u="none" strike="noStrike" kern="0" cap="none" spc="0" normalizeH="0" baseline="0" noProof="0" dirty="0">
              <a:ln w="18415" cmpd="sng">
                <a:noFill/>
                <a:prstDash val="solid"/>
              </a:ln>
              <a:solidFill>
                <a:schemeClr val="accent2">
                  <a:lumMod val="40000"/>
                  <a:lumOff val="60000"/>
                </a:schemeClr>
              </a:solidFill>
              <a:uLnTx/>
              <a:uFillTx/>
              <a:latin typeface="Arial Rounded MT Bold" panose="020F0704030504030204" pitchFamily="34" charset="0"/>
              <a:cs typeface="Times New Roman" panose="02020603050405020304" charset="0"/>
            </a:endParaRPr>
          </a:p>
        </p:txBody>
      </p:sp>
      <p:sp>
        <p:nvSpPr>
          <p:cNvPr id="217" name="TextBox 216"/>
          <p:cNvSpPr txBox="1"/>
          <p:nvPr/>
        </p:nvSpPr>
        <p:spPr>
          <a:xfrm>
            <a:off x="9501537" y="3017376"/>
            <a:ext cx="2444654" cy="1185324"/>
          </a:xfrm>
          <a:prstGeom prst="rect">
            <a:avLst/>
          </a:prstGeom>
          <a:noFill/>
        </p:spPr>
        <p:txBody>
          <a:bodyPr wrap="square" rtlCol="0">
            <a:spAutoFit/>
          </a:bodyPr>
          <a:lstStyle/>
          <a:p>
            <a:pPr>
              <a:lnSpc>
                <a:spcPct val="130000"/>
              </a:lnSpc>
            </a:pPr>
            <a:r>
              <a:rPr lang="zh-CN" altLang="en-US" sz="1400" dirty="0">
                <a:solidFill>
                  <a:srgbClr val="FFFF00"/>
                </a:solidFill>
                <a:latin typeface="微软雅黑" panose="020B0503020204020204" charset="-122"/>
                <a:ea typeface="微软雅黑" panose="020B0503020204020204" charset="-122"/>
              </a:rPr>
              <a:t>设定实验条件进行实验，实验结果表明论文提出的</a:t>
            </a:r>
            <a:r>
              <a:rPr lang="en-US" altLang="zh-CN" sz="1400" dirty="0">
                <a:solidFill>
                  <a:srgbClr val="FFFF00"/>
                </a:solidFill>
                <a:latin typeface="微软雅黑" panose="020B0503020204020204" charset="-122"/>
                <a:ea typeface="微软雅黑" panose="020B0503020204020204" charset="-122"/>
              </a:rPr>
              <a:t>flutter</a:t>
            </a:r>
            <a:r>
              <a:rPr lang="zh-CN" altLang="en-US" sz="1400" dirty="0">
                <a:solidFill>
                  <a:srgbClr val="FFFF00"/>
                </a:solidFill>
                <a:latin typeface="微软雅黑" panose="020B0503020204020204" charset="-122"/>
                <a:ea typeface="微软雅黑" panose="020B0503020204020204" charset="-122"/>
              </a:rPr>
              <a:t>任务调度算法要优于以往提出的方法</a:t>
            </a:r>
            <a:endParaRPr lang="zh-CN" altLang="en-US" sz="1400" dirty="0">
              <a:solidFill>
                <a:srgbClr val="FFFF00"/>
              </a:solidFill>
              <a:latin typeface="微软雅黑" panose="020B0503020204020204" charset="-122"/>
              <a:ea typeface="微软雅黑" panose="020B0503020204020204" charset="-122"/>
            </a:endParaRPr>
          </a:p>
        </p:txBody>
      </p:sp>
      <p:sp>
        <p:nvSpPr>
          <p:cNvPr id="222" name="Freeform 6"/>
          <p:cNvSpPr/>
          <p:nvPr/>
        </p:nvSpPr>
        <p:spPr bwMode="auto">
          <a:xfrm rot="2700000">
            <a:off x="8732721" y="1316718"/>
            <a:ext cx="978413" cy="1457864"/>
          </a:xfrm>
          <a:custGeom>
            <a:avLst/>
            <a:gdLst/>
            <a:ahLst/>
            <a:cxnLst/>
            <a:rect l="l" t="t" r="r" b="b"/>
            <a:pathLst>
              <a:path w="978413" h="1457864">
                <a:moveTo>
                  <a:pt x="0" y="322664"/>
                </a:moveTo>
                <a:lnTo>
                  <a:pt x="233020" y="166322"/>
                </a:lnTo>
                <a:lnTo>
                  <a:pt x="466041" y="0"/>
                </a:lnTo>
                <a:lnTo>
                  <a:pt x="695779" y="166322"/>
                </a:lnTo>
                <a:lnTo>
                  <a:pt x="928800" y="322664"/>
                </a:lnTo>
                <a:lnTo>
                  <a:pt x="797521" y="322664"/>
                </a:lnTo>
                <a:lnTo>
                  <a:pt x="797521" y="558464"/>
                </a:lnTo>
                <a:lnTo>
                  <a:pt x="797569" y="558464"/>
                </a:lnTo>
                <a:lnTo>
                  <a:pt x="797569" y="811178"/>
                </a:lnTo>
                <a:lnTo>
                  <a:pt x="978413" y="992022"/>
                </a:lnTo>
                <a:lnTo>
                  <a:pt x="512571" y="1457864"/>
                </a:lnTo>
                <a:lnTo>
                  <a:pt x="140917" y="1086210"/>
                </a:lnTo>
                <a:lnTo>
                  <a:pt x="143065" y="1084062"/>
                </a:lnTo>
                <a:lnTo>
                  <a:pt x="138769" y="1084062"/>
                </a:lnTo>
                <a:lnTo>
                  <a:pt x="138769" y="581922"/>
                </a:lnTo>
                <a:lnTo>
                  <a:pt x="137843" y="581922"/>
                </a:lnTo>
                <a:lnTo>
                  <a:pt x="137843" y="322664"/>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lstStyle/>
          <a:p>
            <a:endParaRPr lang="zh-CN" altLang="en-US"/>
          </a:p>
        </p:txBody>
      </p:sp>
      <p:sp>
        <p:nvSpPr>
          <p:cNvPr id="2" name="矩形 1"/>
          <p:cNvSpPr/>
          <p:nvPr/>
        </p:nvSpPr>
        <p:spPr>
          <a:xfrm>
            <a:off x="435275" y="612748"/>
            <a:ext cx="7506414" cy="1077218"/>
          </a:xfrm>
          <a:prstGeom prst="rect">
            <a:avLst/>
          </a:prstGeom>
          <a:noFill/>
        </p:spPr>
        <p:txBody>
          <a:bodyPr wrap="non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3</a:t>
            </a:r>
            <a:r>
              <a:rPr lang="en-US" altLang="zh-CN" sz="3200" b="1" dirty="0">
                <a:ln w="22225">
                  <a:solidFill>
                    <a:schemeClr val="accent2"/>
                  </a:solidFill>
                  <a:prstDash val="solid"/>
                </a:ln>
                <a:solidFill>
                  <a:schemeClr val="accent2">
                    <a:lumMod val="40000"/>
                    <a:lumOff val="60000"/>
                  </a:schemeClr>
                </a:solidFill>
              </a:rPr>
              <a:t>.</a:t>
            </a:r>
            <a:r>
              <a:rPr lang="zh-CN" altLang="en-US" sz="3200" b="1" dirty="0">
                <a:ln w="22225">
                  <a:solidFill>
                    <a:schemeClr val="accent2"/>
                  </a:solidFill>
                  <a:prstDash val="solid"/>
                </a:ln>
                <a:solidFill>
                  <a:schemeClr val="accent2">
                    <a:lumMod val="40000"/>
                    <a:lumOff val="60000"/>
                  </a:schemeClr>
                </a:solidFill>
              </a:rPr>
              <a:t> </a:t>
            </a:r>
            <a:r>
              <a:rPr lang="en-US" altLang="zh-CN" sz="3200" b="1" dirty="0">
                <a:ln w="22225">
                  <a:solidFill>
                    <a:schemeClr val="accent2"/>
                  </a:solidFill>
                  <a:prstDash val="solid"/>
                </a:ln>
                <a:solidFill>
                  <a:schemeClr val="accent2">
                    <a:lumMod val="40000"/>
                    <a:lumOff val="60000"/>
                  </a:schemeClr>
                </a:solidFill>
              </a:rPr>
              <a:t>Time- and Cost- Efficient Task Scheduling</a:t>
            </a:r>
            <a:endParaRPr lang="en-US" altLang="zh-CN" sz="3200" b="1" dirty="0">
              <a:ln w="22225">
                <a:solidFill>
                  <a:schemeClr val="accent2"/>
                </a:solidFill>
                <a:prstDash val="solid"/>
              </a:ln>
              <a:solidFill>
                <a:schemeClr val="accent2">
                  <a:lumMod val="40000"/>
                  <a:lumOff val="60000"/>
                </a:schemeClr>
              </a:solidFill>
            </a:endParaRPr>
          </a:p>
          <a:p>
            <a:pPr algn="ctr"/>
            <a:r>
              <a:rPr lang="en-US" altLang="zh-CN" sz="3200" b="1" dirty="0">
                <a:ln w="22225">
                  <a:solidFill>
                    <a:schemeClr val="accent2"/>
                  </a:solidFill>
                  <a:prstDash val="solid"/>
                </a:ln>
                <a:solidFill>
                  <a:schemeClr val="accent2">
                    <a:lumMod val="40000"/>
                    <a:lumOff val="60000"/>
                  </a:schemeClr>
                </a:solidFill>
              </a:rPr>
              <a:t>across Geo-Distributed Data Centers</a:t>
            </a:r>
            <a:endParaRPr lang="zh-CN" altLang="en-US" sz="32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ransition advTm="9548">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wipe(left)">
                                      <p:cBhvr>
                                        <p:cTn id="7" dur="500"/>
                                        <p:tgtEl>
                                          <p:spTgt spid="562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5631"/>
                                        </p:tgtEl>
                                        <p:attrNameLst>
                                          <p:attrName>style.visibility</p:attrName>
                                        </p:attrNameLst>
                                      </p:cBhvr>
                                      <p:to>
                                        <p:strVal val="visible"/>
                                      </p:to>
                                    </p:set>
                                    <p:animEffect transition="in" filter="wipe(down)">
                                      <p:cBhvr>
                                        <p:cTn id="10" dur="500"/>
                                        <p:tgtEl>
                                          <p:spTgt spid="5631"/>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93"/>
                                        </p:tgtEl>
                                        <p:attrNameLst>
                                          <p:attrName>style.visibility</p:attrName>
                                        </p:attrNameLst>
                                      </p:cBhvr>
                                      <p:to>
                                        <p:strVal val="visible"/>
                                      </p:to>
                                    </p:set>
                                    <p:animEffect transition="in" filter="wipe(left)">
                                      <p:cBhvr>
                                        <p:cTn id="13" dur="500"/>
                                        <p:tgtEl>
                                          <p:spTgt spid="193"/>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94"/>
                                        </p:tgtEl>
                                        <p:attrNameLst>
                                          <p:attrName>style.visibility</p:attrName>
                                        </p:attrNameLst>
                                      </p:cBhvr>
                                      <p:to>
                                        <p:strVal val="visible"/>
                                      </p:to>
                                    </p:set>
                                    <p:animEffect transition="in" filter="wipe(up)">
                                      <p:cBhvr>
                                        <p:cTn id="16" dur="500"/>
                                        <p:tgtEl>
                                          <p:spTgt spid="194"/>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95"/>
                                        </p:tgtEl>
                                        <p:attrNameLst>
                                          <p:attrName>style.visibility</p:attrName>
                                        </p:attrNameLst>
                                      </p:cBhvr>
                                      <p:to>
                                        <p:strVal val="visible"/>
                                      </p:to>
                                    </p:set>
                                    <p:animEffect transition="in" filter="wipe(left)">
                                      <p:cBhvr>
                                        <p:cTn id="19" dur="500"/>
                                        <p:tgtEl>
                                          <p:spTgt spid="195"/>
                                        </p:tgtEl>
                                      </p:cBhvr>
                                    </p:animEffect>
                                  </p:childTnLst>
                                </p:cTn>
                              </p:par>
                              <p:par>
                                <p:cTn id="20" presetID="22" presetClass="entr" presetSubtype="4" fill="hold" grpId="0" nodeType="withEffect">
                                  <p:stCondLst>
                                    <p:cond delay="190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22" presetClass="entr" presetSubtype="8" fill="hold" grpId="0" nodeType="withEffect">
                                  <p:stCondLst>
                                    <p:cond delay="2300"/>
                                  </p:stCondLst>
                                  <p:childTnLst>
                                    <p:set>
                                      <p:cBhvr>
                                        <p:cTn id="24" dur="1" fill="hold">
                                          <p:stCondLst>
                                            <p:cond delay="0"/>
                                          </p:stCondLst>
                                        </p:cTn>
                                        <p:tgtEl>
                                          <p:spTgt spid="197"/>
                                        </p:tgtEl>
                                        <p:attrNameLst>
                                          <p:attrName>style.visibility</p:attrName>
                                        </p:attrNameLst>
                                      </p:cBhvr>
                                      <p:to>
                                        <p:strVal val="visible"/>
                                      </p:to>
                                    </p:set>
                                    <p:animEffect transition="in" filter="wipe(left)">
                                      <p:cBhvr>
                                        <p:cTn id="25" dur="500"/>
                                        <p:tgtEl>
                                          <p:spTgt spid="197"/>
                                        </p:tgtEl>
                                      </p:cBhvr>
                                    </p:animEffect>
                                  </p:childTnLst>
                                </p:cTn>
                              </p:par>
                              <p:par>
                                <p:cTn id="26" presetID="22" presetClass="entr" presetSubtype="1" fill="hold" grpId="0" nodeType="withEffect">
                                  <p:stCondLst>
                                    <p:cond delay="2700"/>
                                  </p:stCondLst>
                                  <p:childTnLst>
                                    <p:set>
                                      <p:cBhvr>
                                        <p:cTn id="27" dur="1" fill="hold">
                                          <p:stCondLst>
                                            <p:cond delay="0"/>
                                          </p:stCondLst>
                                        </p:cTn>
                                        <p:tgtEl>
                                          <p:spTgt spid="198"/>
                                        </p:tgtEl>
                                        <p:attrNameLst>
                                          <p:attrName>style.visibility</p:attrName>
                                        </p:attrNameLst>
                                      </p:cBhvr>
                                      <p:to>
                                        <p:strVal val="visible"/>
                                      </p:to>
                                    </p:set>
                                    <p:animEffect transition="in" filter="wipe(up)">
                                      <p:cBhvr>
                                        <p:cTn id="28" dur="500"/>
                                        <p:tgtEl>
                                          <p:spTgt spid="198"/>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199"/>
                                        </p:tgtEl>
                                        <p:attrNameLst>
                                          <p:attrName>style.visibility</p:attrName>
                                        </p:attrNameLst>
                                      </p:cBhvr>
                                      <p:to>
                                        <p:strVal val="visible"/>
                                      </p:to>
                                    </p:set>
                                    <p:animEffect transition="in" filter="wipe(left)">
                                      <p:cBhvr>
                                        <p:cTn id="31" dur="500"/>
                                        <p:tgtEl>
                                          <p:spTgt spid="199"/>
                                        </p:tgtEl>
                                      </p:cBhvr>
                                    </p:animEffect>
                                  </p:childTnLst>
                                </p:cTn>
                              </p:par>
                              <p:par>
                                <p:cTn id="32" presetID="22" presetClass="entr" presetSubtype="4" fill="hold" grpId="0" nodeType="withEffect">
                                  <p:stCondLst>
                                    <p:cond delay="3400"/>
                                  </p:stCondLst>
                                  <p:childTnLst>
                                    <p:set>
                                      <p:cBhvr>
                                        <p:cTn id="33" dur="1" fill="hold">
                                          <p:stCondLst>
                                            <p:cond delay="0"/>
                                          </p:stCondLst>
                                        </p:cTn>
                                        <p:tgtEl>
                                          <p:spTgt spid="200"/>
                                        </p:tgtEl>
                                        <p:attrNameLst>
                                          <p:attrName>style.visibility</p:attrName>
                                        </p:attrNameLst>
                                      </p:cBhvr>
                                      <p:to>
                                        <p:strVal val="visible"/>
                                      </p:to>
                                    </p:set>
                                    <p:animEffect transition="in" filter="wipe(down)">
                                      <p:cBhvr>
                                        <p:cTn id="34" dur="500"/>
                                        <p:tgtEl>
                                          <p:spTgt spid="200"/>
                                        </p:tgtEl>
                                      </p:cBhvr>
                                    </p:animEffect>
                                  </p:childTnLst>
                                </p:cTn>
                              </p:par>
                              <p:par>
                                <p:cTn id="35" presetID="22" presetClass="entr" presetSubtype="4" fill="hold" grpId="0" nodeType="withEffect">
                                  <p:stCondLst>
                                    <p:cond delay="3900"/>
                                  </p:stCondLst>
                                  <p:childTnLst>
                                    <p:set>
                                      <p:cBhvr>
                                        <p:cTn id="36" dur="1" fill="hold">
                                          <p:stCondLst>
                                            <p:cond delay="0"/>
                                          </p:stCondLst>
                                        </p:cTn>
                                        <p:tgtEl>
                                          <p:spTgt spid="222"/>
                                        </p:tgtEl>
                                        <p:attrNameLst>
                                          <p:attrName>style.visibility</p:attrName>
                                        </p:attrNameLst>
                                      </p:cBhvr>
                                      <p:to>
                                        <p:strVal val="visible"/>
                                      </p:to>
                                    </p:set>
                                    <p:animEffect transition="in" filter="wipe(down)">
                                      <p:cBhvr>
                                        <p:cTn id="37" dur="500"/>
                                        <p:tgtEl>
                                          <p:spTgt spid="22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665"/>
                                        </p:tgtEl>
                                        <p:attrNameLst>
                                          <p:attrName>style.visibility</p:attrName>
                                        </p:attrNameLst>
                                      </p:cBhvr>
                                      <p:to>
                                        <p:strVal val="visible"/>
                                      </p:to>
                                    </p:set>
                                    <p:animEffect transition="in" filter="fade">
                                      <p:cBhvr>
                                        <p:cTn id="41" dur="300"/>
                                        <p:tgtEl>
                                          <p:spTgt spid="5665"/>
                                        </p:tgtEl>
                                      </p:cBhvr>
                                    </p:animEffect>
                                  </p:childTnLst>
                                </p:cTn>
                              </p:par>
                            </p:childTnLst>
                          </p:cTn>
                        </p:par>
                        <p:par>
                          <p:cTn id="42" fill="hold">
                            <p:stCondLst>
                              <p:cond delay="100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204"/>
                                        </p:tgtEl>
                                        <p:attrNameLst>
                                          <p:attrName>style.visibility</p:attrName>
                                        </p:attrNameLst>
                                      </p:cBhvr>
                                      <p:to>
                                        <p:strVal val="visible"/>
                                      </p:to>
                                    </p:set>
                                    <p:animEffect transition="in" filter="fade">
                                      <p:cBhvr>
                                        <p:cTn id="45" dur="100"/>
                                        <p:tgtEl>
                                          <p:spTgt spid="204"/>
                                        </p:tgtEl>
                                      </p:cBhvr>
                                    </p:animEffect>
                                  </p:childTnLst>
                                </p:cTn>
                              </p:par>
                              <p:par>
                                <p:cTn id="46" presetID="10" presetClass="entr" presetSubtype="0" fill="hold" grpId="0" nodeType="withEffect">
                                  <p:stCondLst>
                                    <p:cond delay="0"/>
                                  </p:stCondLst>
                                  <p:iterate type="lt">
                                    <p:tmPct val="10000"/>
                                  </p:iterate>
                                  <p:childTnLst>
                                    <p:set>
                                      <p:cBhvr>
                                        <p:cTn id="47" dur="1" fill="hold">
                                          <p:stCondLst>
                                            <p:cond delay="0"/>
                                          </p:stCondLst>
                                        </p:cTn>
                                        <p:tgtEl>
                                          <p:spTgt spid="205"/>
                                        </p:tgtEl>
                                        <p:attrNameLst>
                                          <p:attrName>style.visibility</p:attrName>
                                        </p:attrNameLst>
                                      </p:cBhvr>
                                      <p:to>
                                        <p:strVal val="visible"/>
                                      </p:to>
                                    </p:set>
                                    <p:animEffect transition="in" filter="fade">
                                      <p:cBhvr>
                                        <p:cTn id="48" dur="100"/>
                                        <p:tgtEl>
                                          <p:spTgt spid="205"/>
                                        </p:tgtEl>
                                      </p:cBhvr>
                                    </p:animEffect>
                                  </p:childTnLst>
                                </p:cTn>
                              </p:par>
                            </p:childTnLst>
                          </p:cTn>
                        </p:par>
                        <p:par>
                          <p:cTn id="49" fill="hold">
                            <p:stCondLst>
                              <p:cond delay="5019"/>
                            </p:stCondLst>
                            <p:childTnLst>
                              <p:par>
                                <p:cTn id="50" presetID="10" presetClass="entr" presetSubtype="0" fill="hold" grpId="0" nodeType="after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300"/>
                                        <p:tgtEl>
                                          <p:spTgt spid="207"/>
                                        </p:tgtEl>
                                      </p:cBhvr>
                                    </p:animEffect>
                                  </p:childTnLst>
                                </p:cTn>
                              </p:par>
                            </p:childTnLst>
                          </p:cTn>
                        </p:par>
                        <p:par>
                          <p:cTn id="53" fill="hold">
                            <p:stCondLst>
                              <p:cond delay="5519"/>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208"/>
                                        </p:tgtEl>
                                        <p:attrNameLst>
                                          <p:attrName>style.visibility</p:attrName>
                                        </p:attrNameLst>
                                      </p:cBhvr>
                                      <p:to>
                                        <p:strVal val="visible"/>
                                      </p:to>
                                    </p:set>
                                    <p:animEffect transition="in" filter="fade">
                                      <p:cBhvr>
                                        <p:cTn id="56" dur="100"/>
                                        <p:tgtEl>
                                          <p:spTgt spid="208"/>
                                        </p:tgtEl>
                                      </p:cBhvr>
                                    </p:animEffect>
                                  </p:childTnLst>
                                </p:cTn>
                              </p:par>
                              <p:par>
                                <p:cTn id="57" presetID="10" presetClass="entr" presetSubtype="0" fill="hold" grpId="0" nodeType="withEffect">
                                  <p:stCondLst>
                                    <p:cond delay="0"/>
                                  </p:stCondLst>
                                  <p:iterate type="lt">
                                    <p:tmPct val="10000"/>
                                  </p:iterate>
                                  <p:childTnLst>
                                    <p:set>
                                      <p:cBhvr>
                                        <p:cTn id="58" dur="1" fill="hold">
                                          <p:stCondLst>
                                            <p:cond delay="0"/>
                                          </p:stCondLst>
                                        </p:cTn>
                                        <p:tgtEl>
                                          <p:spTgt spid="209"/>
                                        </p:tgtEl>
                                        <p:attrNameLst>
                                          <p:attrName>style.visibility</p:attrName>
                                        </p:attrNameLst>
                                      </p:cBhvr>
                                      <p:to>
                                        <p:strVal val="visible"/>
                                      </p:to>
                                    </p:set>
                                    <p:animEffect transition="in" filter="fade">
                                      <p:cBhvr>
                                        <p:cTn id="59" dur="100"/>
                                        <p:tgtEl>
                                          <p:spTgt spid="209"/>
                                        </p:tgtEl>
                                      </p:cBhvr>
                                    </p:animEffect>
                                  </p:childTnLst>
                                </p:cTn>
                              </p:par>
                            </p:childTnLst>
                          </p:cTn>
                        </p:par>
                        <p:par>
                          <p:cTn id="60" fill="hold">
                            <p:stCondLst>
                              <p:cond delay="5730"/>
                            </p:stCondLst>
                            <p:childTnLst>
                              <p:par>
                                <p:cTn id="61" presetID="10" presetClass="entr" presetSubtype="0" fill="hold" grpId="0" nodeType="afterEffect">
                                  <p:stCondLst>
                                    <p:cond delay="0"/>
                                  </p:stCondLst>
                                  <p:childTnLst>
                                    <p:set>
                                      <p:cBhvr>
                                        <p:cTn id="62" dur="1" fill="hold">
                                          <p:stCondLst>
                                            <p:cond delay="0"/>
                                          </p:stCondLst>
                                        </p:cTn>
                                        <p:tgtEl>
                                          <p:spTgt spid="211"/>
                                        </p:tgtEl>
                                        <p:attrNameLst>
                                          <p:attrName>style.visibility</p:attrName>
                                        </p:attrNameLst>
                                      </p:cBhvr>
                                      <p:to>
                                        <p:strVal val="visible"/>
                                      </p:to>
                                    </p:set>
                                    <p:animEffect transition="in" filter="fade">
                                      <p:cBhvr>
                                        <p:cTn id="63" dur="300"/>
                                        <p:tgtEl>
                                          <p:spTgt spid="211"/>
                                        </p:tgtEl>
                                      </p:cBhvr>
                                    </p:animEffect>
                                  </p:childTnLst>
                                </p:cTn>
                              </p:par>
                            </p:childTnLst>
                          </p:cTn>
                        </p:par>
                        <p:par>
                          <p:cTn id="64" fill="hold">
                            <p:stCondLst>
                              <p:cond delay="6230"/>
                            </p:stCondLst>
                            <p:childTnLst>
                              <p:par>
                                <p:cTn id="65" presetID="10" presetClass="entr" presetSubtype="0" fill="hold" grpId="0" nodeType="afterEffect">
                                  <p:stCondLst>
                                    <p:cond delay="0"/>
                                  </p:stCondLst>
                                  <p:iterate type="lt">
                                    <p:tmPct val="10000"/>
                                  </p:iterate>
                                  <p:childTnLst>
                                    <p:set>
                                      <p:cBhvr>
                                        <p:cTn id="66" dur="1" fill="hold">
                                          <p:stCondLst>
                                            <p:cond delay="0"/>
                                          </p:stCondLst>
                                        </p:cTn>
                                        <p:tgtEl>
                                          <p:spTgt spid="212"/>
                                        </p:tgtEl>
                                        <p:attrNameLst>
                                          <p:attrName>style.visibility</p:attrName>
                                        </p:attrNameLst>
                                      </p:cBhvr>
                                      <p:to>
                                        <p:strVal val="visible"/>
                                      </p:to>
                                    </p:set>
                                    <p:animEffect transition="in" filter="fade">
                                      <p:cBhvr>
                                        <p:cTn id="67" dur="100"/>
                                        <p:tgtEl>
                                          <p:spTgt spid="212"/>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213"/>
                                        </p:tgtEl>
                                        <p:attrNameLst>
                                          <p:attrName>style.visibility</p:attrName>
                                        </p:attrNameLst>
                                      </p:cBhvr>
                                      <p:to>
                                        <p:strVal val="visible"/>
                                      </p:to>
                                    </p:set>
                                    <p:animEffect transition="in" filter="fade">
                                      <p:cBhvr>
                                        <p:cTn id="70" dur="100"/>
                                        <p:tgtEl>
                                          <p:spTgt spid="213"/>
                                        </p:tgtEl>
                                      </p:cBhvr>
                                    </p:animEffect>
                                  </p:childTnLst>
                                </p:cTn>
                              </p:par>
                            </p:childTnLst>
                          </p:cTn>
                        </p:par>
                        <p:par>
                          <p:cTn id="71" fill="hold">
                            <p:stCondLst>
                              <p:cond delay="6449"/>
                            </p:stCondLst>
                            <p:childTnLst>
                              <p:par>
                                <p:cTn id="72" presetID="10" presetClass="entr" presetSubtype="0" fill="hold" grpId="0" nodeType="afterEffect">
                                  <p:stCondLst>
                                    <p:cond delay="0"/>
                                  </p:stCondLst>
                                  <p:childTnLst>
                                    <p:set>
                                      <p:cBhvr>
                                        <p:cTn id="73" dur="1" fill="hold">
                                          <p:stCondLst>
                                            <p:cond delay="0"/>
                                          </p:stCondLst>
                                        </p:cTn>
                                        <p:tgtEl>
                                          <p:spTgt spid="215"/>
                                        </p:tgtEl>
                                        <p:attrNameLst>
                                          <p:attrName>style.visibility</p:attrName>
                                        </p:attrNameLst>
                                      </p:cBhvr>
                                      <p:to>
                                        <p:strVal val="visible"/>
                                      </p:to>
                                    </p:set>
                                    <p:animEffect transition="in" filter="fade">
                                      <p:cBhvr>
                                        <p:cTn id="74" dur="300"/>
                                        <p:tgtEl>
                                          <p:spTgt spid="215"/>
                                        </p:tgtEl>
                                      </p:cBhvr>
                                    </p:animEffect>
                                  </p:childTnLst>
                                </p:cTn>
                              </p:par>
                            </p:childTnLst>
                          </p:cTn>
                        </p:par>
                        <p:par>
                          <p:cTn id="75" fill="hold">
                            <p:stCondLst>
                              <p:cond delay="6949"/>
                            </p:stCondLst>
                            <p:childTnLst>
                              <p:par>
                                <p:cTn id="76" presetID="10" presetClass="entr" presetSubtype="0" fill="hold" grpId="0" nodeType="afterEffect">
                                  <p:stCondLst>
                                    <p:cond delay="0"/>
                                  </p:stCondLst>
                                  <p:iterate type="lt">
                                    <p:tmPct val="10000"/>
                                  </p:iterate>
                                  <p:childTnLst>
                                    <p:set>
                                      <p:cBhvr>
                                        <p:cTn id="77" dur="1" fill="hold">
                                          <p:stCondLst>
                                            <p:cond delay="0"/>
                                          </p:stCondLst>
                                        </p:cTn>
                                        <p:tgtEl>
                                          <p:spTgt spid="216"/>
                                        </p:tgtEl>
                                        <p:attrNameLst>
                                          <p:attrName>style.visibility</p:attrName>
                                        </p:attrNameLst>
                                      </p:cBhvr>
                                      <p:to>
                                        <p:strVal val="visible"/>
                                      </p:to>
                                    </p:set>
                                    <p:animEffect transition="in" filter="fade">
                                      <p:cBhvr>
                                        <p:cTn id="78" dur="100"/>
                                        <p:tgtEl>
                                          <p:spTgt spid="216"/>
                                        </p:tgtEl>
                                      </p:cBhvr>
                                    </p:animEffect>
                                  </p:childTnLst>
                                </p:cTn>
                              </p:par>
                              <p:par>
                                <p:cTn id="79" presetID="10" presetClass="entr" presetSubtype="0" fill="hold" grpId="0" nodeType="withEffect">
                                  <p:stCondLst>
                                    <p:cond delay="0"/>
                                  </p:stCondLst>
                                  <p:iterate type="lt">
                                    <p:tmPct val="10000"/>
                                  </p:iterate>
                                  <p:childTnLst>
                                    <p:set>
                                      <p:cBhvr>
                                        <p:cTn id="80" dur="1" fill="hold">
                                          <p:stCondLst>
                                            <p:cond delay="0"/>
                                          </p:stCondLst>
                                        </p:cTn>
                                        <p:tgtEl>
                                          <p:spTgt spid="217"/>
                                        </p:tgtEl>
                                        <p:attrNameLst>
                                          <p:attrName>style.visibility</p:attrName>
                                        </p:attrNameLst>
                                      </p:cBhvr>
                                      <p:to>
                                        <p:strVal val="visible"/>
                                      </p:to>
                                    </p:set>
                                    <p:animEffect transition="in" filter="fade">
                                      <p:cBhvr>
                                        <p:cTn id="81" dur="1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9" grpId="0" bldLvl="0" animBg="1"/>
      <p:bldP spid="5631" grpId="0" bldLvl="0" animBg="1"/>
      <p:bldP spid="193" grpId="0" bldLvl="0" animBg="1"/>
      <p:bldP spid="194" grpId="0" bldLvl="0" animBg="1"/>
      <p:bldP spid="195" grpId="0" bldLvl="0" animBg="1"/>
      <p:bldP spid="196" grpId="0" bldLvl="0" animBg="1"/>
      <p:bldP spid="197" grpId="0" bldLvl="0" animBg="1"/>
      <p:bldP spid="198" grpId="0" bldLvl="0" animBg="1"/>
      <p:bldP spid="199" grpId="0" bldLvl="0" animBg="1"/>
      <p:bldP spid="200" grpId="0" bldLvl="0" animBg="1"/>
      <p:bldP spid="5665" grpId="0"/>
      <p:bldP spid="204" grpId="0"/>
      <p:bldP spid="205" grpId="0"/>
      <p:bldP spid="207" grpId="0"/>
      <p:bldP spid="208" grpId="0"/>
      <p:bldP spid="209" grpId="0"/>
      <p:bldP spid="211" grpId="0"/>
      <p:bldP spid="212" grpId="0"/>
      <p:bldP spid="213" grpId="0"/>
      <p:bldP spid="215" grpId="0"/>
      <p:bldP spid="216" grpId="0"/>
      <p:bldP spid="217" grpId="0"/>
      <p:bldP spid="22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8163378" y="3622666"/>
            <a:ext cx="767558" cy="64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8846154" y="3207168"/>
            <a:ext cx="2952090" cy="830997"/>
          </a:xfrm>
          <a:prstGeom prst="rect">
            <a:avLst/>
          </a:prstGeom>
          <a:noFill/>
        </p:spPr>
        <p:txBody>
          <a:bodyPr wrap="none" lIns="91440" tIns="45720" rIns="91440" bIns="45720">
            <a:spAutoFit/>
          </a:bodyPr>
          <a:lstStyle/>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在</a:t>
            </a:r>
            <a:r>
              <a:rPr lang="en-US" altLang="zh-C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Spark</a:t>
            </a: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框架中</a:t>
            </a:r>
            <a:r>
              <a:rPr lang="en-US" altLang="zh-C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flutter</a:t>
            </a:r>
            <a:endParaRPr lang="en-US" altLang="zh-CN"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调度算法的设计</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6" name="图片 5"/>
          <p:cNvPicPr>
            <a:picLocks noChangeAspect="1"/>
          </p:cNvPicPr>
          <p:nvPr/>
        </p:nvPicPr>
        <p:blipFill>
          <a:blip r:embed="rId1"/>
          <a:stretch>
            <a:fillRect/>
          </a:stretch>
        </p:blipFill>
        <p:spPr>
          <a:xfrm>
            <a:off x="108539" y="1447974"/>
            <a:ext cx="8054839" cy="4171829"/>
          </a:xfrm>
          <a:prstGeom prst="rect">
            <a:avLst/>
          </a:prstGeom>
        </p:spPr>
      </p:pic>
    </p:spTree>
  </p:cSld>
  <p:clrMapOvr>
    <a:masterClrMapping/>
  </p:clrMapOvr>
  <p:transition advTm="3323">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论文详解</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42265" y="4207201"/>
            <a:ext cx="10789219" cy="2554545"/>
          </a:xfrm>
          <a:prstGeom prst="rect">
            <a:avLst/>
          </a:prstGeom>
          <a:noFill/>
        </p:spPr>
        <p:txBody>
          <a:bodyPr wrap="square" rtlCol="0">
            <a:spAutoFit/>
          </a:bodyPr>
          <a:lstStyle/>
          <a:p>
            <a:pPr marL="342900" indent="-342900">
              <a:buClr>
                <a:schemeClr val="accent4"/>
              </a:buClr>
              <a:buFont typeface="Wingdings" panose="05000000000000000000" pitchFamily="2" charset="2"/>
              <a:buChar char="l"/>
            </a:pPr>
            <a:r>
              <a:rPr lang="zh-CN" altLang="en-US" sz="2000" dirty="0">
                <a:solidFill>
                  <a:schemeClr val="accent2">
                    <a:lumMod val="40000"/>
                    <a:lumOff val="60000"/>
                  </a:schemeClr>
                </a:solidFill>
              </a:rPr>
              <a:t>图中显示了在</a:t>
            </a:r>
            <a:r>
              <a:rPr lang="en-US" altLang="zh-CN" sz="2000" dirty="0" err="1">
                <a:solidFill>
                  <a:schemeClr val="accent2">
                    <a:lumMod val="40000"/>
                    <a:lumOff val="60000"/>
                  </a:schemeClr>
                </a:solidFill>
              </a:rPr>
              <a:t>WordCount</a:t>
            </a:r>
            <a:r>
              <a:rPr lang="zh-CN" altLang="en-US" sz="2000" dirty="0">
                <a:solidFill>
                  <a:schemeClr val="accent2">
                    <a:lumMod val="40000"/>
                    <a:lumOff val="60000"/>
                  </a:schemeClr>
                </a:solidFill>
              </a:rPr>
              <a:t>、</a:t>
            </a:r>
            <a:r>
              <a:rPr lang="en-US" altLang="zh-CN" sz="2000" dirty="0">
                <a:solidFill>
                  <a:schemeClr val="accent2">
                    <a:lumMod val="40000"/>
                    <a:lumOff val="60000"/>
                  </a:schemeClr>
                </a:solidFill>
              </a:rPr>
              <a:t>PageRank</a:t>
            </a:r>
            <a:r>
              <a:rPr lang="zh-CN" altLang="en-US" sz="2000" dirty="0">
                <a:solidFill>
                  <a:schemeClr val="accent2">
                    <a:lumMod val="40000"/>
                    <a:lumOff val="60000"/>
                  </a:schemeClr>
                </a:solidFill>
              </a:rPr>
              <a:t>、</a:t>
            </a:r>
            <a:r>
              <a:rPr lang="en-US" altLang="zh-CN" sz="2000" dirty="0" err="1">
                <a:solidFill>
                  <a:schemeClr val="accent2">
                    <a:lumMod val="40000"/>
                    <a:lumOff val="60000"/>
                  </a:schemeClr>
                </a:solidFill>
              </a:rPr>
              <a:t>GraphX</a:t>
            </a:r>
            <a:r>
              <a:rPr lang="zh-CN" altLang="en-US" sz="2000" dirty="0">
                <a:solidFill>
                  <a:schemeClr val="accent2">
                    <a:lumMod val="40000"/>
                    <a:lumOff val="60000"/>
                  </a:schemeClr>
                </a:solidFill>
              </a:rPr>
              <a:t>三个不同的任务下</a:t>
            </a:r>
            <a:r>
              <a:rPr lang="en-US" altLang="zh-CN" sz="2000" dirty="0">
                <a:solidFill>
                  <a:schemeClr val="accent2">
                    <a:lumMod val="40000"/>
                    <a:lumOff val="60000"/>
                  </a:schemeClr>
                </a:solidFill>
              </a:rPr>
              <a:t>Flutter</a:t>
            </a:r>
            <a:r>
              <a:rPr lang="zh-CN" altLang="en-US" sz="2000" dirty="0">
                <a:solidFill>
                  <a:schemeClr val="accent2">
                    <a:lumMod val="40000"/>
                    <a:lumOff val="60000"/>
                  </a:schemeClr>
                </a:solidFill>
              </a:rPr>
              <a:t>和</a:t>
            </a:r>
            <a:r>
              <a:rPr lang="en-US" altLang="zh-CN" sz="2000" dirty="0">
                <a:solidFill>
                  <a:schemeClr val="accent2">
                    <a:lumMod val="40000"/>
                    <a:lumOff val="60000"/>
                  </a:schemeClr>
                </a:solidFill>
              </a:rPr>
              <a:t>Spark</a:t>
            </a:r>
            <a:r>
              <a:rPr lang="zh-CN" altLang="en-US" sz="2000" dirty="0">
                <a:solidFill>
                  <a:schemeClr val="accent2">
                    <a:lumMod val="40000"/>
                    <a:lumOff val="60000"/>
                  </a:schemeClr>
                </a:solidFill>
              </a:rPr>
              <a:t>的在耗时和传输数据量方面的性能比较。</a:t>
            </a:r>
            <a:endParaRPr lang="en-US" altLang="zh-CN" sz="2000" dirty="0">
              <a:solidFill>
                <a:schemeClr val="accent2">
                  <a:lumMod val="40000"/>
                  <a:lumOff val="60000"/>
                </a:schemeClr>
              </a:solidFill>
            </a:endParaRPr>
          </a:p>
          <a:p>
            <a:pPr marL="342900" indent="-342900">
              <a:buClr>
                <a:schemeClr val="accent4"/>
              </a:buClr>
              <a:buFont typeface="Wingdings" panose="05000000000000000000" pitchFamily="2" charset="2"/>
              <a:buChar char="l"/>
            </a:pPr>
            <a:r>
              <a:rPr lang="zh-CN" altLang="en-US" sz="2000" dirty="0">
                <a:solidFill>
                  <a:schemeClr val="accent2">
                    <a:lumMod val="40000"/>
                    <a:lumOff val="60000"/>
                  </a:schemeClr>
                </a:solidFill>
              </a:rPr>
              <a:t>更具体地说，</a:t>
            </a:r>
            <a:r>
              <a:rPr lang="en-US" altLang="zh-CN" sz="2000" dirty="0">
                <a:solidFill>
                  <a:schemeClr val="accent2">
                    <a:lumMod val="40000"/>
                    <a:lumOff val="60000"/>
                  </a:schemeClr>
                </a:solidFill>
              </a:rPr>
              <a:t>Flutter</a:t>
            </a:r>
            <a:r>
              <a:rPr lang="zh-CN" altLang="en-US" sz="2000" dirty="0">
                <a:solidFill>
                  <a:schemeClr val="accent2">
                    <a:lumMod val="40000"/>
                    <a:lumOff val="60000"/>
                  </a:schemeClr>
                </a:solidFill>
              </a:rPr>
              <a:t>将</a:t>
            </a:r>
            <a:r>
              <a:rPr lang="en-US" altLang="zh-CN" sz="2000" dirty="0" err="1">
                <a:solidFill>
                  <a:schemeClr val="accent2">
                    <a:lumMod val="40000"/>
                    <a:lumOff val="60000"/>
                  </a:schemeClr>
                </a:solidFill>
              </a:rPr>
              <a:t>WordCount</a:t>
            </a:r>
            <a:r>
              <a:rPr lang="zh-CN" altLang="en-US" sz="2000" dirty="0">
                <a:solidFill>
                  <a:schemeClr val="accent2">
                    <a:lumMod val="40000"/>
                    <a:lumOff val="60000"/>
                  </a:schemeClr>
                </a:solidFill>
              </a:rPr>
              <a:t>和</a:t>
            </a:r>
            <a:r>
              <a:rPr lang="en-US" altLang="zh-CN" sz="2000" dirty="0">
                <a:solidFill>
                  <a:schemeClr val="accent2">
                    <a:lumMod val="40000"/>
                    <a:lumOff val="60000"/>
                  </a:schemeClr>
                </a:solidFill>
              </a:rPr>
              <a:t>PageRank</a:t>
            </a:r>
            <a:r>
              <a:rPr lang="zh-CN" altLang="en-US" sz="2000" dirty="0">
                <a:solidFill>
                  <a:schemeClr val="accent2">
                    <a:lumMod val="40000"/>
                    <a:lumOff val="60000"/>
                  </a:schemeClr>
                </a:solidFill>
              </a:rPr>
              <a:t>的作业完成时间分别减少了</a:t>
            </a:r>
            <a:r>
              <a:rPr lang="en-US" altLang="zh-CN" sz="2000" dirty="0">
                <a:solidFill>
                  <a:schemeClr val="accent2">
                    <a:lumMod val="40000"/>
                    <a:lumOff val="60000"/>
                  </a:schemeClr>
                </a:solidFill>
              </a:rPr>
              <a:t>22.1%</a:t>
            </a:r>
            <a:r>
              <a:rPr lang="zh-CN" altLang="en-US" sz="2000" dirty="0">
                <a:solidFill>
                  <a:schemeClr val="accent2">
                    <a:lumMod val="40000"/>
                    <a:lumOff val="60000"/>
                  </a:schemeClr>
                </a:solidFill>
              </a:rPr>
              <a:t>和</a:t>
            </a:r>
            <a:r>
              <a:rPr lang="en-US" altLang="zh-CN" sz="2000" dirty="0">
                <a:solidFill>
                  <a:schemeClr val="accent2">
                    <a:lumMod val="40000"/>
                    <a:lumOff val="60000"/>
                  </a:schemeClr>
                </a:solidFill>
              </a:rPr>
              <a:t>25%</a:t>
            </a:r>
            <a:r>
              <a:rPr lang="zh-CN" altLang="en-US" sz="2000" dirty="0">
                <a:solidFill>
                  <a:schemeClr val="accent2">
                    <a:lumMod val="40000"/>
                    <a:lumOff val="60000"/>
                  </a:schemeClr>
                </a:solidFill>
              </a:rPr>
              <a:t>。</a:t>
            </a:r>
            <a:r>
              <a:rPr lang="en-US" altLang="zh-CN" sz="2000" dirty="0" err="1">
                <a:solidFill>
                  <a:schemeClr val="accent2">
                    <a:lumMod val="40000"/>
                    <a:lumOff val="60000"/>
                  </a:schemeClr>
                </a:solidFill>
              </a:rPr>
              <a:t>GraphX</a:t>
            </a:r>
            <a:r>
              <a:rPr lang="zh-CN" altLang="en-US" sz="2000" dirty="0">
                <a:solidFill>
                  <a:schemeClr val="accent2">
                    <a:lumMod val="40000"/>
                    <a:lumOff val="60000"/>
                  </a:schemeClr>
                </a:solidFill>
              </a:rPr>
              <a:t>的完成时间也减少了</a:t>
            </a:r>
            <a:r>
              <a:rPr lang="en-US" altLang="zh-CN" sz="2000" dirty="0">
                <a:solidFill>
                  <a:schemeClr val="accent2">
                    <a:lumMod val="40000"/>
                    <a:lumOff val="60000"/>
                  </a:schemeClr>
                </a:solidFill>
              </a:rPr>
              <a:t>20</a:t>
            </a:r>
            <a:r>
              <a:rPr lang="zh-CN" altLang="en-US" sz="2000" dirty="0">
                <a:solidFill>
                  <a:schemeClr val="accent2">
                    <a:lumMod val="40000"/>
                    <a:lumOff val="60000"/>
                  </a:schemeClr>
                </a:solidFill>
              </a:rPr>
              <a:t>秒以上。</a:t>
            </a:r>
            <a:endParaRPr lang="en-US" altLang="zh-CN" sz="2000" dirty="0">
              <a:solidFill>
                <a:schemeClr val="accent2">
                  <a:lumMod val="40000"/>
                  <a:lumOff val="60000"/>
                </a:schemeClr>
              </a:solidFill>
            </a:endParaRPr>
          </a:p>
          <a:p>
            <a:pPr marL="342900" indent="-342900">
              <a:buClr>
                <a:schemeClr val="accent4"/>
              </a:buClr>
              <a:buFont typeface="Wingdings" panose="05000000000000000000" pitchFamily="2" charset="2"/>
              <a:buChar char="l"/>
            </a:pPr>
            <a:r>
              <a:rPr lang="zh-CN" altLang="en-US" sz="2000" dirty="0">
                <a:solidFill>
                  <a:schemeClr val="accent2">
                    <a:lumMod val="40000"/>
                    <a:lumOff val="60000"/>
                  </a:schemeClr>
                </a:solidFill>
              </a:rPr>
              <a:t>改进主要有两个原因。首先，</a:t>
            </a:r>
            <a:r>
              <a:rPr lang="en-US" altLang="zh-CN" sz="2000" dirty="0">
                <a:solidFill>
                  <a:schemeClr val="accent2">
                    <a:lumMod val="40000"/>
                    <a:lumOff val="60000"/>
                  </a:schemeClr>
                </a:solidFill>
              </a:rPr>
              <a:t>Flutter</a:t>
            </a:r>
            <a:r>
              <a:rPr lang="zh-CN" altLang="en-US" sz="2000" dirty="0">
                <a:solidFill>
                  <a:schemeClr val="accent2">
                    <a:lumMod val="40000"/>
                    <a:lumOff val="60000"/>
                  </a:schemeClr>
                </a:solidFill>
              </a:rPr>
              <a:t>可以自适应地将分发任务调度到一个数据中心，以最少的传输时间获得所有中间结果。这样就可以尽快开始任务。</a:t>
            </a:r>
            <a:endParaRPr lang="en-US" altLang="zh-CN" sz="2000" dirty="0">
              <a:solidFill>
                <a:schemeClr val="accent2">
                  <a:lumMod val="40000"/>
                  <a:lumOff val="60000"/>
                </a:schemeClr>
              </a:solidFill>
            </a:endParaRPr>
          </a:p>
          <a:p>
            <a:pPr marL="342900" indent="-342900">
              <a:buClr>
                <a:schemeClr val="accent4"/>
              </a:buClr>
              <a:buFont typeface="Wingdings" panose="05000000000000000000" pitchFamily="2" charset="2"/>
              <a:buChar char="l"/>
            </a:pPr>
            <a:r>
              <a:rPr lang="zh-CN" altLang="en-US" sz="2000" dirty="0">
                <a:solidFill>
                  <a:schemeClr val="accent2">
                    <a:lumMod val="40000"/>
                    <a:lumOff val="60000"/>
                  </a:schemeClr>
                </a:solidFill>
              </a:rPr>
              <a:t>第二种是</a:t>
            </a:r>
            <a:r>
              <a:rPr lang="en-US" altLang="zh-CN" sz="2000" dirty="0">
                <a:solidFill>
                  <a:schemeClr val="accent2">
                    <a:lumMod val="40000"/>
                    <a:lumOff val="60000"/>
                  </a:schemeClr>
                </a:solidFill>
              </a:rPr>
              <a:t>Flutter</a:t>
            </a:r>
            <a:r>
              <a:rPr lang="zh-CN" altLang="en-US" sz="2000" dirty="0">
                <a:solidFill>
                  <a:schemeClr val="accent2">
                    <a:lumMod val="40000"/>
                    <a:lumOff val="60000"/>
                  </a:schemeClr>
                </a:solidFill>
              </a:rPr>
              <a:t>会把每个阶段中的任务作为一个整体来安排。因此，它可以显著地减轻掉队者在该阶段运行缓慢的任务，并进一步提高整体性能。</a:t>
            </a:r>
            <a:endParaRPr lang="zh-CN" altLang="en-US" sz="2000" dirty="0">
              <a:solidFill>
                <a:schemeClr val="accent2">
                  <a:lumMod val="40000"/>
                  <a:lumOff val="60000"/>
                </a:schemeClr>
              </a:solidFill>
            </a:endParaRPr>
          </a:p>
        </p:txBody>
      </p:sp>
      <p:sp>
        <p:nvSpPr>
          <p:cNvPr id="11" name="矩形 10"/>
          <p:cNvSpPr/>
          <p:nvPr/>
        </p:nvSpPr>
        <p:spPr>
          <a:xfrm>
            <a:off x="195800" y="801916"/>
            <a:ext cx="5444119" cy="461665"/>
          </a:xfrm>
          <a:prstGeom prst="rect">
            <a:avLst/>
          </a:prstGeom>
          <a:noFill/>
        </p:spPr>
        <p:txBody>
          <a:bodyPr wrap="none" lIns="91440" tIns="45720" rIns="91440" bIns="45720">
            <a:spAutoFit/>
          </a:bodyPr>
          <a:lstStyle/>
          <a:p>
            <a:pPr algn="ctr"/>
            <a:r>
              <a:rPr lang="zh-CN" alt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实验评估：节约时间和传输数据量方面</a:t>
            </a:r>
            <a:endParaRPr lang="zh-CN" altLang="en-US"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7" name="图片 6"/>
          <p:cNvPicPr>
            <a:picLocks noChangeAspect="1"/>
          </p:cNvPicPr>
          <p:nvPr/>
        </p:nvPicPr>
        <p:blipFill>
          <a:blip r:embed="rId1"/>
          <a:stretch>
            <a:fillRect/>
          </a:stretch>
        </p:blipFill>
        <p:spPr>
          <a:xfrm>
            <a:off x="397978" y="1263581"/>
            <a:ext cx="4973012" cy="2943621"/>
          </a:xfrm>
          <a:prstGeom prst="rect">
            <a:avLst/>
          </a:prstGeom>
        </p:spPr>
      </p:pic>
      <p:pic>
        <p:nvPicPr>
          <p:cNvPr id="9" name="图片 8"/>
          <p:cNvPicPr>
            <a:picLocks noChangeAspect="1"/>
          </p:cNvPicPr>
          <p:nvPr/>
        </p:nvPicPr>
        <p:blipFill>
          <a:blip r:embed="rId2"/>
          <a:stretch>
            <a:fillRect/>
          </a:stretch>
        </p:blipFill>
        <p:spPr>
          <a:xfrm>
            <a:off x="5842097" y="1263580"/>
            <a:ext cx="5032001" cy="2943621"/>
          </a:xfrm>
          <a:prstGeom prst="rect">
            <a:avLst/>
          </a:prstGeom>
        </p:spPr>
      </p:pic>
    </p:spTree>
  </p:cSld>
  <p:clrMapOvr>
    <a:masterClrMapping/>
  </p:clrMapOvr>
  <p:transition advTm="3323">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81" name="组合 80"/>
          <p:cNvGrpSpPr/>
          <p:nvPr/>
        </p:nvGrpSpPr>
        <p:grpSpPr>
          <a:xfrm>
            <a:off x="4733827" y="1259465"/>
            <a:ext cx="1419892" cy="1756547"/>
            <a:chOff x="4790554" y="1315512"/>
            <a:chExt cx="1419892" cy="1756547"/>
          </a:xfrm>
        </p:grpSpPr>
        <p:cxnSp>
          <p:nvCxnSpPr>
            <p:cNvPr id="34" name="直接连接符 33"/>
            <p:cNvCxnSpPr/>
            <p:nvPr/>
          </p:nvCxnSpPr>
          <p:spPr>
            <a:xfrm flipH="1">
              <a:off x="4844402" y="1315512"/>
              <a:ext cx="1366044" cy="1756547"/>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816912" y="1364668"/>
              <a:ext cx="1306530" cy="168001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4818714" y="1382932"/>
              <a:ext cx="1241742" cy="159671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799054" y="1431021"/>
              <a:ext cx="1175225" cy="151118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790554" y="1461831"/>
              <a:ext cx="1110986" cy="142857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p:nvCxnSpPr>
        <p:spPr>
          <a:xfrm flipV="1">
            <a:off x="5980813" y="1614196"/>
            <a:ext cx="15343" cy="289067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037428" y="1505999"/>
            <a:ext cx="14519" cy="273522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6100967" y="1397801"/>
            <a:ext cx="14389" cy="2710833"/>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6164529" y="1289608"/>
            <a:ext cx="14236" cy="2681866"/>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6223823" y="1181413"/>
            <a:ext cx="14540" cy="273926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flipH="1" flipV="1">
            <a:off x="4781061" y="2881240"/>
            <a:ext cx="2580004" cy="154021"/>
            <a:chOff x="5250180" y="1414796"/>
            <a:chExt cx="1717287" cy="154021"/>
          </a:xfrm>
        </p:grpSpPr>
        <p:cxnSp>
          <p:nvCxnSpPr>
            <p:cNvPr id="32" name="直接连接符 31"/>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4091249" y="5050697"/>
            <a:ext cx="4009502" cy="461665"/>
          </a:xfrm>
          <a:prstGeom prst="rect">
            <a:avLst/>
          </a:prstGeom>
          <a:noFill/>
        </p:spPr>
        <p:txBody>
          <a:bodyPr wrap="square" rtlCol="0">
            <a:spAutoFit/>
          </a:bodyPr>
          <a:lstStyle/>
          <a:p>
            <a:pPr algn="ctr"/>
            <a:r>
              <a:rPr lang="zh-CN" altLang="en-US" sz="2400" dirty="0">
                <a:solidFill>
                  <a:srgbClr val="00B0F0"/>
                </a:solidFill>
                <a:latin typeface="Segoe UI" panose="020B0502040204020203" pitchFamily="34" charset="0"/>
                <a:ea typeface="Segoe UI Symbol" panose="020B0502040204020203" pitchFamily="34" charset="0"/>
                <a:cs typeface="Segoe UI" panose="020B0502040204020203" pitchFamily="34" charset="0"/>
              </a:rPr>
              <a:t>总结及下一步计划</a:t>
            </a:r>
            <a:endParaRPr lang="en-US" altLang="zh-CN" sz="2400" dirty="0">
              <a:solidFill>
                <a:srgbClr val="00B0F0"/>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62" name="矩形 61"/>
          <p:cNvSpPr/>
          <p:nvPr/>
        </p:nvSpPr>
        <p:spPr>
          <a:xfrm>
            <a:off x="2614308" y="5713969"/>
            <a:ext cx="6963384" cy="276999"/>
          </a:xfrm>
          <a:prstGeom prst="rect">
            <a:avLst/>
          </a:prstGeom>
        </p:spPr>
        <p:txBody>
          <a:bodyPr wrap="square">
            <a:spAutoFit/>
          </a:bodyPr>
          <a:lstStyle/>
          <a:p>
            <a:pPr algn="ctr"/>
            <a:r>
              <a:rPr lang="en-US" altLang="zh-CN" sz="1200" dirty="0">
                <a:solidFill>
                  <a:schemeClr val="bg1">
                    <a:lumMod val="65000"/>
                  </a:schemeClr>
                </a:solidFill>
                <a:latin typeface="Segoe UI" panose="020B0502040204020203" pitchFamily="34" charset="0"/>
                <a:cs typeface="Segoe UI" panose="020B0502040204020203" pitchFamily="34" charset="0"/>
              </a:rPr>
              <a:t>Summary and future plan</a:t>
            </a:r>
            <a:endParaRPr lang="en-US" altLang="zh-CN"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63" name="直接连接符 62"/>
          <p:cNvCxnSpPr/>
          <p:nvPr/>
        </p:nvCxnSpPr>
        <p:spPr>
          <a:xfrm>
            <a:off x="5009637" y="555140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31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par>
                                <p:cTn id="10" presetID="53" presetClass="entr" presetSubtype="16"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53" presetClass="entr" presetSubtype="16"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Effect transition="in" filter="fade">
                                      <p:cBhvr>
                                        <p:cTn id="29" dur="500"/>
                                        <p:tgtEl>
                                          <p:spTgt spid="45"/>
                                        </p:tgtEl>
                                      </p:cBhvr>
                                    </p:animEffect>
                                  </p:childTnLst>
                                </p:cTn>
                              </p:par>
                              <p:par>
                                <p:cTn id="30" presetID="53" presetClass="entr" presetSubtype="16"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par>
                                <p:cTn id="35" presetID="53" presetClass="entr" presetSubtype="16"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p:cTn id="42" dur="500" fill="hold"/>
                                        <p:tgtEl>
                                          <p:spTgt spid="61"/>
                                        </p:tgtEl>
                                        <p:attrNameLst>
                                          <p:attrName>ppt_w</p:attrName>
                                        </p:attrNameLst>
                                      </p:cBhvr>
                                      <p:tavLst>
                                        <p:tav tm="0">
                                          <p:val>
                                            <p:fltVal val="0"/>
                                          </p:val>
                                        </p:tav>
                                        <p:tav tm="100000">
                                          <p:val>
                                            <p:strVal val="#ppt_w"/>
                                          </p:val>
                                        </p:tav>
                                      </p:tavLst>
                                    </p:anim>
                                    <p:anim calcmode="lin" valueType="num">
                                      <p:cBhvr>
                                        <p:cTn id="43" dur="500" fill="hold"/>
                                        <p:tgtEl>
                                          <p:spTgt spid="61"/>
                                        </p:tgtEl>
                                        <p:attrNameLst>
                                          <p:attrName>ppt_h</p:attrName>
                                        </p:attrNameLst>
                                      </p:cBhvr>
                                      <p:tavLst>
                                        <p:tav tm="0">
                                          <p:val>
                                            <p:fltVal val="0"/>
                                          </p:val>
                                        </p:tav>
                                        <p:tav tm="100000">
                                          <p:val>
                                            <p:strVal val="#ppt_h"/>
                                          </p:val>
                                        </p:tav>
                                      </p:tavLst>
                                    </p:anim>
                                    <p:animEffect transition="in" filter="fade">
                                      <p:cBhvr>
                                        <p:cTn id="44" dur="500"/>
                                        <p:tgtEl>
                                          <p:spTgt spid="6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p:cTn id="47" dur="500" fill="hold"/>
                                        <p:tgtEl>
                                          <p:spTgt spid="62"/>
                                        </p:tgtEl>
                                        <p:attrNameLst>
                                          <p:attrName>ppt_w</p:attrName>
                                        </p:attrNameLst>
                                      </p:cBhvr>
                                      <p:tavLst>
                                        <p:tav tm="0">
                                          <p:val>
                                            <p:fltVal val="0"/>
                                          </p:val>
                                        </p:tav>
                                        <p:tav tm="100000">
                                          <p:val>
                                            <p:strVal val="#ppt_w"/>
                                          </p:val>
                                        </p:tav>
                                      </p:tavLst>
                                    </p:anim>
                                    <p:anim calcmode="lin" valueType="num">
                                      <p:cBhvr>
                                        <p:cTn id="48" dur="500" fill="hold"/>
                                        <p:tgtEl>
                                          <p:spTgt spid="62"/>
                                        </p:tgtEl>
                                        <p:attrNameLst>
                                          <p:attrName>ppt_h</p:attrName>
                                        </p:attrNameLst>
                                      </p:cBhvr>
                                      <p:tavLst>
                                        <p:tav tm="0">
                                          <p:val>
                                            <p:fltVal val="0"/>
                                          </p:val>
                                        </p:tav>
                                        <p:tav tm="100000">
                                          <p:val>
                                            <p:strVal val="#ppt_h"/>
                                          </p:val>
                                        </p:tav>
                                      </p:tavLst>
                                    </p:anim>
                                    <p:animEffect transition="in" filter="fade">
                                      <p:cBhvr>
                                        <p:cTn id="49" dur="500"/>
                                        <p:tgtEl>
                                          <p:spTgt spid="62"/>
                                        </p:tgtEl>
                                      </p:cBhvr>
                                    </p:animEffect>
                                  </p:childTnLst>
                                </p:cTn>
                              </p:par>
                              <p:par>
                                <p:cTn id="50" presetID="53" presetClass="entr" presetSubtype="16"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4" y="218038"/>
            <a:ext cx="2820385" cy="40011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总结及下一步计划</a:t>
            </a:r>
            <a:endPar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5" name="六边形 34"/>
          <p:cNvSpPr/>
          <p:nvPr/>
        </p:nvSpPr>
        <p:spPr>
          <a:xfrm>
            <a:off x="678192" y="769834"/>
            <a:ext cx="10688891" cy="1058960"/>
          </a:xfrm>
          <a:prstGeom prst="hexagon">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Energy Efficient Indivisible Workload Distribution in Geographically Distributed Data Centers</a:t>
            </a:r>
            <a:endParaRPr lang="zh-CN" altLang="en-US" sz="2400" dirty="0">
              <a:latin typeface="微软雅黑" panose="020B0503020204020204" charset="-122"/>
              <a:ea typeface="微软雅黑" panose="020B0503020204020204" charset="-122"/>
            </a:endParaRPr>
          </a:p>
        </p:txBody>
      </p:sp>
      <p:sp>
        <p:nvSpPr>
          <p:cNvPr id="40" name="TextBox 39"/>
          <p:cNvSpPr txBox="1"/>
          <p:nvPr/>
        </p:nvSpPr>
        <p:spPr>
          <a:xfrm flipH="1">
            <a:off x="678192" y="1980480"/>
            <a:ext cx="10987066" cy="45243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342900" lvl="0" indent="-342900">
              <a:lnSpc>
                <a:spcPct val="100000"/>
              </a:lnSpc>
              <a:buClr>
                <a:schemeClr val="accent2"/>
              </a:buClr>
              <a:buFont typeface="Wingdings" panose="05000000000000000000" pitchFamily="2" charset="2"/>
              <a:buChar char="u"/>
              <a:defRPr/>
            </a:pP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论文提出了一个两阶段的方法来快速地求解最小</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EC-BDT</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的最优解。对于每一个</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BDT</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，该方法在第一阶段沿着可用的时隙搜索最优的需求划分。然后分别计算出最优需求划分中各部分的最优路径和调度。</a:t>
            </a:r>
            <a:endPar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Clr>
                <a:schemeClr val="accent2"/>
              </a:buClr>
              <a:buFont typeface="Wingdings" panose="05000000000000000000" pitchFamily="2" charset="2"/>
              <a:buChar char="u"/>
              <a:defRPr/>
            </a:pPr>
            <a:endPar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Clr>
                <a:schemeClr val="accent2"/>
              </a:buClr>
              <a:buFont typeface="Wingdings" panose="05000000000000000000" pitchFamily="2" charset="2"/>
              <a:buChar char="u"/>
              <a:defRPr/>
            </a:pP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 对实际的直流互联网络和电价的广泛评估表明，论文提出的两阶段优化方法可以比现有的跨直流</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BDT</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方法节省大量的能源成本。计算结果也证明了该方法在节省地理分布数据中心间的</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DC-BDTs</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的能耗方面具有较好的效果。</a:t>
            </a:r>
            <a:endPar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Clr>
                <a:schemeClr val="accent2"/>
              </a:buClr>
              <a:buFont typeface="Wingdings" panose="05000000000000000000" pitchFamily="2" charset="2"/>
              <a:buChar char="u"/>
              <a:defRPr/>
            </a:pPr>
            <a:endParaRPr kumimoji="0" lang="en-US" altLang="zh-CN" sz="2400" b="0" i="0" u="none" strike="noStrike" kern="0" cap="none" spc="0" normalizeH="0" baseline="0" noProof="0" dirty="0">
              <a:ln w="18415" cmpd="sng">
                <a:noFill/>
                <a:prstDash val="solid"/>
              </a:ln>
              <a:solidFill>
                <a:srgbClr val="FFFF00"/>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charset="0"/>
            </a:endParaRPr>
          </a:p>
          <a:p>
            <a:pPr marL="342900" lvl="0" indent="-342900">
              <a:lnSpc>
                <a:spcPct val="100000"/>
              </a:lnSpc>
              <a:buClr>
                <a:schemeClr val="accent2"/>
              </a:buClr>
              <a:buFont typeface="Wingdings" panose="05000000000000000000" pitchFamily="2" charset="2"/>
              <a:buChar char="u"/>
              <a:defRPr/>
            </a:pPr>
            <a:r>
              <a:rPr lang="zh-CN" altLang="en-US" sz="2400" dirty="0">
                <a:solidFill>
                  <a:srgbClr val="92D05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论文下一步计划</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整合中间数据中心的存储转发能力，以进一步降低</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DC</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间</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BDT</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的耗能成本，即中间数据中心能够临时存储待中继的大容量数据，并在以后将其转发到其下游中继节点或目的地。通过适当地确定批量数据应在中间数据中心存储的时间和数量，可以为</a:t>
            </a:r>
            <a:r>
              <a:rPr lang="en-US" altLang="zh-CN"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DC</a:t>
            </a:r>
            <a:r>
              <a:rPr lang="zh-CN" altLang="en-US" sz="24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间的批量数据传输节省更多的能源成本。</a:t>
            </a:r>
            <a:endParaRPr kumimoji="0" lang="zh-CN" altLang="en-US" sz="2400" b="0" i="0" u="none" strike="noStrike" kern="0" cap="none" spc="0" normalizeH="0" baseline="0" noProof="0" dirty="0">
              <a:ln w="18415" cmpd="sng">
                <a:noFill/>
                <a:prstDash val="solid"/>
              </a:ln>
              <a:solidFill>
                <a:srgbClr val="FFFF00"/>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charset="0"/>
            </a:endParaRPr>
          </a:p>
        </p:txBody>
      </p:sp>
    </p:spTree>
  </p:cSld>
  <p:clrMapOvr>
    <a:masterClrMapping/>
  </p:clrMapOvr>
  <p:transition advTm="5897">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 calcmode="lin" valueType="num">
                                      <p:cBhvr>
                                        <p:cTn id="9" dur="300" fill="hold"/>
                                        <p:tgtEl>
                                          <p:spTgt spid="35"/>
                                        </p:tgtEl>
                                        <p:attrNameLst>
                                          <p:attrName>ppt_x</p:attrName>
                                        </p:attrNameLst>
                                      </p:cBhvr>
                                      <p:tavLst>
                                        <p:tav tm="0">
                                          <p:val>
                                            <p:fltVal val="0.5"/>
                                          </p:val>
                                        </p:tav>
                                        <p:tav tm="100000">
                                          <p:val>
                                            <p:strVal val="#ppt_x"/>
                                          </p:val>
                                        </p:tav>
                                      </p:tavLst>
                                    </p:anim>
                                    <p:anim calcmode="lin" valueType="num">
                                      <p:cBhvr>
                                        <p:cTn id="10" dur="300" fill="hold"/>
                                        <p:tgtEl>
                                          <p:spTgt spid="35"/>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1800"/>
                                  </p:stCondLst>
                                  <p:childTnLst>
                                    <p:animEffect transition="out" filter="fade">
                                      <p:cBhvr>
                                        <p:cTn id="12" dur="300" tmFilter="0, 0; .2, .5; .8, .5; 1, 0"/>
                                        <p:tgtEl>
                                          <p:spTgt spid="35"/>
                                        </p:tgtEl>
                                      </p:cBhvr>
                                    </p:animEffect>
                                    <p:animScale>
                                      <p:cBhvr>
                                        <p:cTn id="13" dur="150" autoRev="1" fill="hold"/>
                                        <p:tgtEl>
                                          <p:spTgt spid="35"/>
                                        </p:tgtEl>
                                      </p:cBhvr>
                                      <p:by x="105000" y="105000"/>
                                    </p:animScale>
                                  </p:childTnLst>
                                </p:cTn>
                              </p:par>
                              <p:par>
                                <p:cTn id="14" presetID="10" presetClass="entr" presetSubtype="0" fill="hold" grpId="0" nodeType="withEffect">
                                  <p:stCondLst>
                                    <p:cond delay="2500"/>
                                  </p:stCondLst>
                                  <p:iterate type="lt">
                                    <p:tmPct val="10000"/>
                                  </p:iterate>
                                  <p:childTnLst>
                                    <p:set>
                                      <p:cBhvr>
                                        <p:cTn id="15" dur="1" fill="hold">
                                          <p:stCondLst>
                                            <p:cond delay="0"/>
                                          </p:stCondLst>
                                        </p:cTn>
                                        <p:tgtEl>
                                          <p:spTgt spid="40"/>
                                        </p:tgtEl>
                                        <p:attrNameLst>
                                          <p:attrName>style.visibility</p:attrName>
                                        </p:attrNameLst>
                                      </p:cBhvr>
                                      <p:to>
                                        <p:strVal val="visible"/>
                                      </p:to>
                                    </p:set>
                                    <p:animEffect transition="in" filter="fade">
                                      <p:cBhvr>
                                        <p:cTn id="16" dur="1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5" grpId="1" bldLvl="0" animBg="1"/>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4" y="218038"/>
            <a:ext cx="2820385" cy="40011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总结及下一步计划</a:t>
            </a:r>
            <a:endPar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5" name="六边形 34"/>
          <p:cNvSpPr/>
          <p:nvPr/>
        </p:nvSpPr>
        <p:spPr>
          <a:xfrm>
            <a:off x="678192" y="769834"/>
            <a:ext cx="10688891" cy="1058960"/>
          </a:xfrm>
          <a:prstGeom prst="hexagon">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Energy Efficient Indivisible Workload Distribution in Geographically Distributed Data Centers</a:t>
            </a:r>
            <a:endParaRPr lang="zh-CN" altLang="en-US" sz="2400" dirty="0">
              <a:latin typeface="微软雅黑" panose="020B0503020204020204" charset="-122"/>
              <a:ea typeface="微软雅黑" panose="020B0503020204020204" charset="-122"/>
            </a:endParaRPr>
          </a:p>
        </p:txBody>
      </p:sp>
      <p:sp>
        <p:nvSpPr>
          <p:cNvPr id="40" name="TextBox 39"/>
          <p:cNvSpPr txBox="1"/>
          <p:nvPr/>
        </p:nvSpPr>
        <p:spPr>
          <a:xfrm flipH="1">
            <a:off x="1124774" y="1964658"/>
            <a:ext cx="8929227" cy="470898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342900" lvl="0" indent="-342900">
              <a:lnSpc>
                <a:spcPct val="100000"/>
              </a:lnSpc>
              <a:buFont typeface="Wingdings" panose="05000000000000000000" pitchFamily="2" charset="2"/>
              <a:buChar char="Ø"/>
              <a:defRPr/>
            </a:pP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论文首先考虑了不可分割和交互的工作负载，并将地理负载平衡作为一个优化问题，目标是使总能源成本最小化。</a:t>
            </a:r>
            <a:endPar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endPar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然后将优化问题的解表示为混合整数线性规划的解。此外，由于未来数据的不可用性和高计算成本，我们讨论了所提出的解决方案的可行性。</a:t>
            </a:r>
            <a:endParaRPr lang="en-US" altLang="zh-CN"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endPar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然后，论文继续提出一种基于在线贪婪的解决方案（</a:t>
            </a:r>
            <a:r>
              <a:rPr lang="en-US" altLang="zh-CN" sz="2000" b="0" dirty="0" err="1">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GreenGLB</a:t>
            </a: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），该方案不依赖于未来数据的可用性（如未来电价和工作量）。</a:t>
            </a:r>
            <a:endParaRPr lang="en-US" altLang="zh-CN"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endPar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最后使用实际工作负荷模拟和实际电价进行试验，对照标准基准算法评估我们提出的算法（</a:t>
            </a:r>
            <a:r>
              <a:rPr lang="en-US" altLang="zh-CN" sz="2000" b="0" dirty="0" err="1">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GreenGLB</a:t>
            </a: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）的性能。研究结果证实了本文算法的优越性。</a:t>
            </a:r>
            <a:endParaRPr lang="en-US" altLang="zh-CN"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endParaRPr lang="en-US" altLang="zh-CN"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Ø"/>
              <a:defRPr/>
            </a:pPr>
            <a:r>
              <a:rPr lang="zh-CN" altLang="en-US" sz="2000" dirty="0">
                <a:solidFill>
                  <a:srgbClr val="92D05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论文下一步计划</a:t>
            </a:r>
            <a:r>
              <a:rPr lang="zh-CN" altLang="en-US" sz="2000" b="0" dirty="0">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将所提出的模型扩展为其他参数，例如批处理工作负载和带宽成本。基于异构服务器的分布式控制系统将用于跨多个地理分布数据中心的成本最小化问题建模。</a:t>
            </a:r>
            <a:endParaRPr kumimoji="0" lang="zh-CN" altLang="en-US" sz="2000" b="0" i="0" u="none" strike="noStrike" kern="0" cap="none" spc="0" normalizeH="0" baseline="0" noProof="0" dirty="0">
              <a:ln w="18415" cmpd="sng">
                <a:noFill/>
                <a:prstDash val="solid"/>
              </a:ln>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charset="0"/>
            </a:endParaRPr>
          </a:p>
        </p:txBody>
      </p:sp>
    </p:spTree>
  </p:cSld>
  <p:clrMapOvr>
    <a:masterClrMapping/>
  </p:clrMapOvr>
  <p:transition advTm="5897">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 calcmode="lin" valueType="num">
                                      <p:cBhvr>
                                        <p:cTn id="9" dur="300" fill="hold"/>
                                        <p:tgtEl>
                                          <p:spTgt spid="35"/>
                                        </p:tgtEl>
                                        <p:attrNameLst>
                                          <p:attrName>ppt_x</p:attrName>
                                        </p:attrNameLst>
                                      </p:cBhvr>
                                      <p:tavLst>
                                        <p:tav tm="0">
                                          <p:val>
                                            <p:fltVal val="0.5"/>
                                          </p:val>
                                        </p:tav>
                                        <p:tav tm="100000">
                                          <p:val>
                                            <p:strVal val="#ppt_x"/>
                                          </p:val>
                                        </p:tav>
                                      </p:tavLst>
                                    </p:anim>
                                    <p:anim calcmode="lin" valueType="num">
                                      <p:cBhvr>
                                        <p:cTn id="10" dur="300" fill="hold"/>
                                        <p:tgtEl>
                                          <p:spTgt spid="35"/>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1800"/>
                                  </p:stCondLst>
                                  <p:childTnLst>
                                    <p:animEffect transition="out" filter="fade">
                                      <p:cBhvr>
                                        <p:cTn id="12" dur="300" tmFilter="0, 0; .2, .5; .8, .5; 1, 0"/>
                                        <p:tgtEl>
                                          <p:spTgt spid="35"/>
                                        </p:tgtEl>
                                      </p:cBhvr>
                                    </p:animEffect>
                                    <p:animScale>
                                      <p:cBhvr>
                                        <p:cTn id="13" dur="150" autoRev="1" fill="hold"/>
                                        <p:tgtEl>
                                          <p:spTgt spid="35"/>
                                        </p:tgtEl>
                                      </p:cBhvr>
                                      <p:by x="105000" y="105000"/>
                                    </p:animScale>
                                  </p:childTnLst>
                                </p:cTn>
                              </p:par>
                              <p:par>
                                <p:cTn id="14" presetID="10" presetClass="entr" presetSubtype="0" fill="hold" grpId="0" nodeType="withEffect">
                                  <p:stCondLst>
                                    <p:cond delay="2500"/>
                                  </p:stCondLst>
                                  <p:iterate type="lt">
                                    <p:tmPct val="10000"/>
                                  </p:iterate>
                                  <p:childTnLst>
                                    <p:set>
                                      <p:cBhvr>
                                        <p:cTn id="15" dur="1" fill="hold">
                                          <p:stCondLst>
                                            <p:cond delay="0"/>
                                          </p:stCondLst>
                                        </p:cTn>
                                        <p:tgtEl>
                                          <p:spTgt spid="40"/>
                                        </p:tgtEl>
                                        <p:attrNameLst>
                                          <p:attrName>style.visibility</p:attrName>
                                        </p:attrNameLst>
                                      </p:cBhvr>
                                      <p:to>
                                        <p:strVal val="visible"/>
                                      </p:to>
                                    </p:set>
                                    <p:animEffect transition="in" filter="fade">
                                      <p:cBhvr>
                                        <p:cTn id="16" dur="1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5" grpId="1" bldLvl="0" animBg="1"/>
      <p:bldP spid="4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4" y="218038"/>
            <a:ext cx="2820385" cy="40011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总结及下一步计划</a:t>
            </a:r>
            <a:endPar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5" name="六边形 34"/>
          <p:cNvSpPr/>
          <p:nvPr/>
        </p:nvSpPr>
        <p:spPr>
          <a:xfrm>
            <a:off x="678192" y="769834"/>
            <a:ext cx="10688891" cy="1058960"/>
          </a:xfrm>
          <a:prstGeom prst="hexagon">
            <a:avLst/>
          </a:prstGeom>
          <a:solidFill>
            <a:srgbClr val="53D2FF">
              <a:alpha val="6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charset="-122"/>
                <a:ea typeface="微软雅黑" panose="020B0503020204020204" charset="-122"/>
              </a:rPr>
              <a:t>Time- and Cost- Efficient Task Scheduling across Geo-Distributed Data Centers</a:t>
            </a:r>
            <a:endParaRPr lang="zh-CN" altLang="en-US" sz="2400" dirty="0">
              <a:latin typeface="微软雅黑" panose="020B0503020204020204" charset="-122"/>
              <a:ea typeface="微软雅黑" panose="020B0503020204020204" charset="-122"/>
            </a:endParaRPr>
          </a:p>
        </p:txBody>
      </p:sp>
      <p:sp>
        <p:nvSpPr>
          <p:cNvPr id="40" name="TextBox 39"/>
          <p:cNvSpPr txBox="1"/>
          <p:nvPr/>
        </p:nvSpPr>
        <p:spPr>
          <a:xfrm flipH="1">
            <a:off x="199597" y="1993113"/>
            <a:ext cx="11792805" cy="470898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charset="-122"/>
              </a:defRPr>
            </a:lvl1pPr>
          </a:lstStyle>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这篇论文关注的是，在有</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无网络预算限制的情况下，如何在跨地理分布数据中心的数据附近调度安排任务。</a:t>
            </a:r>
            <a:endPar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通过测量</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amazonec2</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数据中心的可用带宽，我们首先发现网络可能是跨地理分布大数据处理的瓶颈。</a:t>
            </a:r>
            <a:endPar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因此，论文将不受网络预算约束的工作负载问题描述为一个整数线性规划问题，同时考虑了网络和计算资源的限制。</a:t>
            </a:r>
            <a:endPar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论文将整数线性规划问题转化为一个线性规划问题，且具有相同的最优解。然而，论文发现达到最佳完成时间并不能保证最佳的网络成本。</a:t>
            </a:r>
            <a:endPar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因此，论文将具有网络预算约束的工作负载问题分别表述为另一个整数线性规划问题。</a:t>
            </a:r>
            <a:endPar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基于这些理论见解，论文设计并实现了</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Flutter</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，一种新的跨地理分布数据中心的任务调度框架，用于在有</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无网络预算约束的情况下，对两种工作负载进行任务调度。</a:t>
            </a:r>
            <a:endPar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通过使用</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Amazon EC2</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上的跨数据中心网络测试台和虚拟机进行的实际性能评估，实验结果表明</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Flutter</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不仅能够缩短作业完成时间，而且能够减少需要传输到其他数据中心的流量。这项成果还可以大大降低跨数据中心的数据传输成本。</a:t>
            </a:r>
            <a:endPar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endParaRPr>
          </a:p>
          <a:p>
            <a:pPr marL="342900" lvl="0" indent="-342900">
              <a:lnSpc>
                <a:spcPct val="100000"/>
              </a:lnSpc>
              <a:buFont typeface="Wingdings" panose="05000000000000000000" pitchFamily="2" charset="2"/>
              <a:buChar char="n"/>
              <a:defRPr/>
            </a:pPr>
            <a:r>
              <a:rPr lang="zh-CN" altLang="en-US" sz="2000" dirty="0">
                <a:solidFill>
                  <a:srgbClr val="92D05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在未来的工作中</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，论文将研究如何在广域大数据处理环境中联合优化数据存储、复制和任务调度，以获得更好的性能。论文还计划应用</a:t>
            </a:r>
            <a:r>
              <a:rPr lang="en-US" altLang="zh-CN"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DAG</a:t>
            </a:r>
            <a:r>
              <a:rPr lang="zh-CN" altLang="en-US" sz="2000" b="0" dirty="0">
                <a:solidFill>
                  <a:srgbClr val="FFFF00"/>
                </a:solidFill>
                <a:effectLst>
                  <a:outerShdw blurRad="266700" algn="tl" rotWithShape="0">
                    <a:schemeClr val="tx2">
                      <a:lumMod val="40000"/>
                      <a:lumOff val="60000"/>
                      <a:alpha val="55000"/>
                    </a:schemeClr>
                  </a:outerShdw>
                </a:effectLst>
                <a:latin typeface="Arial Rounded MT Bold" panose="020F0704030504030204" pitchFamily="34" charset="0"/>
                <a:cs typeface="Times New Roman" panose="02020603050405020304" charset="0"/>
              </a:rPr>
              <a:t>调度技术直接优化作业级性能。</a:t>
            </a:r>
            <a:endParaRPr kumimoji="0" lang="zh-CN" altLang="en-US" sz="2000" b="0" i="0" u="none" strike="noStrike" kern="0" cap="none" spc="0" normalizeH="0" baseline="0" noProof="0" dirty="0">
              <a:ln w="18415" cmpd="sng">
                <a:noFill/>
                <a:prstDash val="solid"/>
              </a:ln>
              <a:solidFill>
                <a:srgbClr val="FFFF00"/>
              </a:solidFill>
              <a:effectLst>
                <a:outerShdw blurRad="266700" algn="tl" rotWithShape="0">
                  <a:schemeClr val="tx2">
                    <a:lumMod val="40000"/>
                    <a:lumOff val="60000"/>
                    <a:alpha val="55000"/>
                  </a:schemeClr>
                </a:outerShdw>
              </a:effectLst>
              <a:uLnTx/>
              <a:uFillTx/>
              <a:latin typeface="Arial Rounded MT Bold" panose="020F0704030504030204" pitchFamily="34" charset="0"/>
              <a:cs typeface="Times New Roman" panose="02020603050405020304" charset="0"/>
            </a:endParaRPr>
          </a:p>
        </p:txBody>
      </p:sp>
    </p:spTree>
  </p:cSld>
  <p:clrMapOvr>
    <a:masterClrMapping/>
  </p:clrMapOvr>
  <p:transition advTm="5897">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1500"/>
                                  </p:stCondLst>
                                  <p:childTnLst>
                                    <p:set>
                                      <p:cBhvr>
                                        <p:cTn id="6" dur="1" fill="hold">
                                          <p:stCondLst>
                                            <p:cond delay="0"/>
                                          </p:stCondLst>
                                        </p:cTn>
                                        <p:tgtEl>
                                          <p:spTgt spid="35"/>
                                        </p:tgtEl>
                                        <p:attrNameLst>
                                          <p:attrName>style.visibility</p:attrName>
                                        </p:attrNameLst>
                                      </p:cBhvr>
                                      <p:to>
                                        <p:strVal val="visible"/>
                                      </p:to>
                                    </p:set>
                                    <p:anim calcmode="lin" valueType="num">
                                      <p:cBhvr>
                                        <p:cTn id="7" dur="300" fill="hold"/>
                                        <p:tgtEl>
                                          <p:spTgt spid="35"/>
                                        </p:tgtEl>
                                        <p:attrNameLst>
                                          <p:attrName>ppt_w</p:attrName>
                                        </p:attrNameLst>
                                      </p:cBhvr>
                                      <p:tavLst>
                                        <p:tav tm="0">
                                          <p:val>
                                            <p:fltVal val="0"/>
                                          </p:val>
                                        </p:tav>
                                        <p:tav tm="100000">
                                          <p:val>
                                            <p:strVal val="#ppt_w"/>
                                          </p:val>
                                        </p:tav>
                                      </p:tavLst>
                                    </p:anim>
                                    <p:anim calcmode="lin" valueType="num">
                                      <p:cBhvr>
                                        <p:cTn id="8" dur="300" fill="hold"/>
                                        <p:tgtEl>
                                          <p:spTgt spid="35"/>
                                        </p:tgtEl>
                                        <p:attrNameLst>
                                          <p:attrName>ppt_h</p:attrName>
                                        </p:attrNameLst>
                                      </p:cBhvr>
                                      <p:tavLst>
                                        <p:tav tm="0">
                                          <p:val>
                                            <p:fltVal val="0"/>
                                          </p:val>
                                        </p:tav>
                                        <p:tav tm="100000">
                                          <p:val>
                                            <p:strVal val="#ppt_h"/>
                                          </p:val>
                                        </p:tav>
                                      </p:tavLst>
                                    </p:anim>
                                    <p:anim calcmode="lin" valueType="num">
                                      <p:cBhvr>
                                        <p:cTn id="9" dur="300" fill="hold"/>
                                        <p:tgtEl>
                                          <p:spTgt spid="35"/>
                                        </p:tgtEl>
                                        <p:attrNameLst>
                                          <p:attrName>ppt_x</p:attrName>
                                        </p:attrNameLst>
                                      </p:cBhvr>
                                      <p:tavLst>
                                        <p:tav tm="0">
                                          <p:val>
                                            <p:fltVal val="0.5"/>
                                          </p:val>
                                        </p:tav>
                                        <p:tav tm="100000">
                                          <p:val>
                                            <p:strVal val="#ppt_x"/>
                                          </p:val>
                                        </p:tav>
                                      </p:tavLst>
                                    </p:anim>
                                    <p:anim calcmode="lin" valueType="num">
                                      <p:cBhvr>
                                        <p:cTn id="10" dur="300" fill="hold"/>
                                        <p:tgtEl>
                                          <p:spTgt spid="35"/>
                                        </p:tgtEl>
                                        <p:attrNameLst>
                                          <p:attrName>ppt_y</p:attrName>
                                        </p:attrNameLst>
                                      </p:cBhvr>
                                      <p:tavLst>
                                        <p:tav tm="0">
                                          <p:val>
                                            <p:fltVal val="0.5"/>
                                          </p:val>
                                        </p:tav>
                                        <p:tav tm="100000">
                                          <p:val>
                                            <p:strVal val="#ppt_y"/>
                                          </p:val>
                                        </p:tav>
                                      </p:tavLst>
                                    </p:anim>
                                  </p:childTnLst>
                                </p:cTn>
                              </p:par>
                              <p:par>
                                <p:cTn id="11" presetID="26" presetClass="emph" presetSubtype="0" fill="hold" grpId="1" nodeType="withEffect">
                                  <p:stCondLst>
                                    <p:cond delay="1800"/>
                                  </p:stCondLst>
                                  <p:childTnLst>
                                    <p:animEffect transition="out" filter="fade">
                                      <p:cBhvr>
                                        <p:cTn id="12" dur="300" tmFilter="0, 0; .2, .5; .8, .5; 1, 0"/>
                                        <p:tgtEl>
                                          <p:spTgt spid="35"/>
                                        </p:tgtEl>
                                      </p:cBhvr>
                                    </p:animEffect>
                                    <p:animScale>
                                      <p:cBhvr>
                                        <p:cTn id="13" dur="150" autoRev="1" fill="hold"/>
                                        <p:tgtEl>
                                          <p:spTgt spid="35"/>
                                        </p:tgtEl>
                                      </p:cBhvr>
                                      <p:by x="105000" y="105000"/>
                                    </p:animScale>
                                  </p:childTnLst>
                                </p:cTn>
                              </p:par>
                              <p:par>
                                <p:cTn id="14" presetID="10" presetClass="entr" presetSubtype="0" fill="hold" grpId="0" nodeType="withEffect">
                                  <p:stCondLst>
                                    <p:cond delay="2500"/>
                                  </p:stCondLst>
                                  <p:iterate type="lt">
                                    <p:tmPct val="10000"/>
                                  </p:iterate>
                                  <p:childTnLst>
                                    <p:set>
                                      <p:cBhvr>
                                        <p:cTn id="15" dur="1" fill="hold">
                                          <p:stCondLst>
                                            <p:cond delay="0"/>
                                          </p:stCondLst>
                                        </p:cTn>
                                        <p:tgtEl>
                                          <p:spTgt spid="40"/>
                                        </p:tgtEl>
                                        <p:attrNameLst>
                                          <p:attrName>style.visibility</p:attrName>
                                        </p:attrNameLst>
                                      </p:cBhvr>
                                      <p:to>
                                        <p:strVal val="visible"/>
                                      </p:to>
                                    </p:set>
                                    <p:animEffect transition="in" filter="fade">
                                      <p:cBhvr>
                                        <p:cTn id="16" dur="1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5" grpId="1" bldLvl="0" animBg="1"/>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801591" y="2368587"/>
            <a:ext cx="4588821" cy="1015663"/>
          </a:xfrm>
          <a:prstGeom prst="rect">
            <a:avLst/>
          </a:prstGeom>
          <a:noFill/>
        </p:spPr>
        <p:txBody>
          <a:bodyPr wrap="none" rtlCol="0">
            <a:spAutoFit/>
          </a:bodyPr>
          <a:lstStyle/>
          <a:p>
            <a:pPr algn="ctr"/>
            <a:r>
              <a:rPr lang="en-US" altLang="zh-CN" sz="6000" dirty="0">
                <a:solidFill>
                  <a:schemeClr val="bg1">
                    <a:lumMod val="85000"/>
                  </a:schemeClr>
                </a:solidFill>
                <a:latin typeface="Segoe UI" panose="020B0502040204020203" pitchFamily="34" charset="0"/>
                <a:cs typeface="Segoe UI" panose="020B0502040204020203" pitchFamily="34" charset="0"/>
              </a:rPr>
              <a:t>THANK  </a:t>
            </a:r>
            <a:r>
              <a:rPr lang="en-US" altLang="zh-CN" sz="6000" dirty="0">
                <a:solidFill>
                  <a:srgbClr val="00B0F0"/>
                </a:solidFill>
                <a:latin typeface="Segoe UI" panose="020B0502040204020203" pitchFamily="34" charset="0"/>
                <a:cs typeface="Segoe UI" panose="020B0502040204020203" pitchFamily="34" charset="0"/>
              </a:rPr>
              <a:t>YOU</a:t>
            </a:r>
            <a:endParaRPr lang="en-US" altLang="zh-CN" sz="6000" dirty="0">
              <a:solidFill>
                <a:srgbClr val="00B0F0"/>
              </a:solidFill>
              <a:latin typeface="Segoe UI" panose="020B0502040204020203" pitchFamily="34" charset="0"/>
              <a:cs typeface="Segoe UI" panose="020B0502040204020203" pitchFamily="34" charset="0"/>
            </a:endParaRPr>
          </a:p>
        </p:txBody>
      </p:sp>
      <p:cxnSp>
        <p:nvCxnSpPr>
          <p:cNvPr id="5" name="直接连接符 4"/>
          <p:cNvCxnSpPr/>
          <p:nvPr/>
        </p:nvCxnSpPr>
        <p:spPr>
          <a:xfrm>
            <a:off x="4591291" y="3625387"/>
            <a:ext cx="3009418"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838447" y="4178922"/>
            <a:ext cx="2515105" cy="535120"/>
            <a:chOff x="5235102" y="4287075"/>
            <a:chExt cx="1721796" cy="369650"/>
          </a:xfrm>
        </p:grpSpPr>
        <p:sp>
          <p:nvSpPr>
            <p:cNvPr id="14" name="矩形 13"/>
            <p:cNvSpPr/>
            <p:nvPr/>
          </p:nvSpPr>
          <p:spPr>
            <a:xfrm>
              <a:off x="5235102" y="4287075"/>
              <a:ext cx="1721796" cy="3696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FFFF00"/>
                </a:solidFill>
              </a:endParaRPr>
            </a:p>
          </p:txBody>
        </p:sp>
        <p:sp>
          <p:nvSpPr>
            <p:cNvPr id="15" name="文本框 14"/>
            <p:cNvSpPr txBox="1"/>
            <p:nvPr/>
          </p:nvSpPr>
          <p:spPr>
            <a:xfrm>
              <a:off x="5369679" y="4296803"/>
              <a:ext cx="1441155" cy="193102"/>
            </a:xfrm>
            <a:prstGeom prst="rect">
              <a:avLst/>
            </a:prstGeom>
            <a:noFill/>
          </p:spPr>
          <p:txBody>
            <a:bodyPr wrap="none" rtlCol="0">
              <a:spAutoFit/>
            </a:bodyPr>
            <a:lstStyle/>
            <a:p>
              <a:r>
                <a:rPr lang="zh-CN" altLang="en-US" sz="2000" dirty="0">
                  <a:solidFill>
                    <a:srgbClr val="FFFF00"/>
                  </a:solidFill>
                </a:rPr>
                <a:t>汇报人：邹聪敏</a:t>
              </a:r>
              <a:endParaRPr lang="en-US" altLang="zh-CN" sz="2000" dirty="0">
                <a:solidFill>
                  <a:srgbClr val="FFFF00"/>
                </a:solidFill>
              </a:endParaRPr>
            </a:p>
          </p:txBody>
        </p:sp>
      </p:grpSp>
    </p:spTree>
  </p:cSld>
  <p:clrMapOvr>
    <a:masterClrMapping/>
  </p:clrMapOvr>
  <p:transition advTm="159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13" name="直接连接符 12"/>
          <p:cNvCxnSpPr/>
          <p:nvPr/>
        </p:nvCxnSpPr>
        <p:spPr>
          <a:xfrm>
            <a:off x="5213124" y="416419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02516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06580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9628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12676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18772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22836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26900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5724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299488" y="806696"/>
            <a:ext cx="0" cy="3333129"/>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090D0E"/>
                </a:gs>
                <a:gs pos="99000">
                  <a:srgbClr val="21222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200074" y="80669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5263713" y="80669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327352" y="80669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390991" y="80669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5454630" y="806696"/>
            <a:ext cx="781776" cy="589282"/>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82644" y="417943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2164" y="419467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121684" y="420991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091204" y="422515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060724" y="424039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030244" y="425563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999764" y="427087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969284" y="428611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938804" y="430135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908324" y="431659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877844" y="4331834"/>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5251759" y="4834372"/>
            <a:ext cx="1701183" cy="460375"/>
          </a:xfrm>
          <a:prstGeom prst="rect">
            <a:avLst/>
          </a:prstGeom>
          <a:noFill/>
        </p:spPr>
        <p:txBody>
          <a:bodyPr wrap="square" rtlCol="0">
            <a:spAutoFit/>
          </a:bodyPr>
          <a:lstStyle/>
          <a:p>
            <a:pPr algn="ctr"/>
            <a:r>
              <a:rPr lang="zh-CN" altLang="en-US" sz="2400" dirty="0">
                <a:solidFill>
                  <a:srgbClr val="00B0F0"/>
                </a:solidFill>
                <a:latin typeface="微软雅黑" panose="020B0503020204020204" charset="-122"/>
                <a:ea typeface="微软雅黑" panose="020B0503020204020204" charset="-122"/>
                <a:cs typeface="Segoe UI" panose="020B0502040204020203" pitchFamily="34" charset="0"/>
              </a:rPr>
              <a:t>背景介绍</a:t>
            </a:r>
            <a:endParaRPr lang="en-US" altLang="zh-CN" sz="2400" dirty="0">
              <a:solidFill>
                <a:srgbClr val="00B0F0"/>
              </a:solidFill>
              <a:latin typeface="微软雅黑" panose="020B0503020204020204" charset="-122"/>
              <a:ea typeface="微软雅黑" panose="020B0503020204020204" charset="-122"/>
              <a:cs typeface="Segoe UI" panose="020B0502040204020203" pitchFamily="34" charset="0"/>
            </a:endParaRPr>
          </a:p>
        </p:txBody>
      </p:sp>
      <p:sp>
        <p:nvSpPr>
          <p:cNvPr id="62" name="矩形 61"/>
          <p:cNvSpPr/>
          <p:nvPr/>
        </p:nvSpPr>
        <p:spPr>
          <a:xfrm>
            <a:off x="2620658" y="5557759"/>
            <a:ext cx="6963384" cy="276999"/>
          </a:xfrm>
          <a:prstGeom prst="rect">
            <a:avLst/>
          </a:prstGeom>
        </p:spPr>
        <p:txBody>
          <a:bodyPr wrap="square">
            <a:spAutoFit/>
          </a:bodyPr>
          <a:lstStyle/>
          <a:p>
            <a:pPr algn="ctr"/>
            <a:r>
              <a:rPr lang="en-US" altLang="zh-CN" sz="1200" dirty="0">
                <a:solidFill>
                  <a:schemeClr val="bg1">
                    <a:lumMod val="65000"/>
                  </a:schemeClr>
                </a:solidFill>
                <a:latin typeface="Segoe UI" panose="020B0502040204020203" pitchFamily="34" charset="0"/>
                <a:cs typeface="Segoe UI" panose="020B0502040204020203" pitchFamily="34" charset="0"/>
              </a:rPr>
              <a:t>Introduction of background</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63" name="直接连接符 62"/>
          <p:cNvCxnSpPr/>
          <p:nvPr/>
        </p:nvCxnSpPr>
        <p:spPr>
          <a:xfrm>
            <a:off x="5092187" y="539519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544">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fltVal val="0"/>
                                          </p:val>
                                        </p:tav>
                                        <p:tav tm="100000">
                                          <p:val>
                                            <p:strVal val="#ppt_w"/>
                                          </p:val>
                                        </p:tav>
                                      </p:tavLst>
                                    </p:anim>
                                    <p:anim calcmode="lin" valueType="num">
                                      <p:cBhvr>
                                        <p:cTn id="53" dur="500" fill="hold"/>
                                        <p:tgtEl>
                                          <p:spTgt spid="22"/>
                                        </p:tgtEl>
                                        <p:attrNameLst>
                                          <p:attrName>ppt_h</p:attrName>
                                        </p:attrNameLst>
                                      </p:cBhvr>
                                      <p:tavLst>
                                        <p:tav tm="0">
                                          <p:val>
                                            <p:fltVal val="0"/>
                                          </p:val>
                                        </p:tav>
                                        <p:tav tm="100000">
                                          <p:val>
                                            <p:strVal val="#ppt_h"/>
                                          </p:val>
                                        </p:tav>
                                      </p:tavLst>
                                    </p:anim>
                                    <p:animEffect transition="in" filter="fade">
                                      <p:cBhvr>
                                        <p:cTn id="54" dur="500"/>
                                        <p:tgtEl>
                                          <p:spTgt spid="22"/>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par>
                                <p:cTn id="75" presetID="53" presetClass="entr" presetSubtype="16"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53" presetClass="entr" presetSubtype="16" fill="hold" nodeType="with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53" presetClass="entr" presetSubtype="16"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500" fill="hold"/>
                                        <p:tgtEl>
                                          <p:spTgt spid="32"/>
                                        </p:tgtEl>
                                        <p:attrNameLst>
                                          <p:attrName>ppt_w</p:attrName>
                                        </p:attrNameLst>
                                      </p:cBhvr>
                                      <p:tavLst>
                                        <p:tav tm="0">
                                          <p:val>
                                            <p:fltVal val="0"/>
                                          </p:val>
                                        </p:tav>
                                        <p:tav tm="100000">
                                          <p:val>
                                            <p:strVal val="#ppt_w"/>
                                          </p:val>
                                        </p:tav>
                                      </p:tavLst>
                                    </p:anim>
                                    <p:anim calcmode="lin" valueType="num">
                                      <p:cBhvr>
                                        <p:cTn id="88" dur="500" fill="hold"/>
                                        <p:tgtEl>
                                          <p:spTgt spid="32"/>
                                        </p:tgtEl>
                                        <p:attrNameLst>
                                          <p:attrName>ppt_h</p:attrName>
                                        </p:attrNameLst>
                                      </p:cBhvr>
                                      <p:tavLst>
                                        <p:tav tm="0">
                                          <p:val>
                                            <p:fltVal val="0"/>
                                          </p:val>
                                        </p:tav>
                                        <p:tav tm="100000">
                                          <p:val>
                                            <p:strVal val="#ppt_h"/>
                                          </p:val>
                                        </p:tav>
                                      </p:tavLst>
                                    </p:anim>
                                    <p:animEffect transition="in" filter="fade">
                                      <p:cBhvr>
                                        <p:cTn id="89" dur="500"/>
                                        <p:tgtEl>
                                          <p:spTgt spid="32"/>
                                        </p:tgtEl>
                                      </p:cBhvr>
                                    </p:animEffect>
                                  </p:childTnLst>
                                </p:cTn>
                              </p:par>
                              <p:par>
                                <p:cTn id="90" presetID="53" presetClass="entr" presetSubtype="16"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p:cTn id="92" dur="500" fill="hold"/>
                                        <p:tgtEl>
                                          <p:spTgt spid="33"/>
                                        </p:tgtEl>
                                        <p:attrNameLst>
                                          <p:attrName>ppt_w</p:attrName>
                                        </p:attrNameLst>
                                      </p:cBhvr>
                                      <p:tavLst>
                                        <p:tav tm="0">
                                          <p:val>
                                            <p:fltVal val="0"/>
                                          </p:val>
                                        </p:tav>
                                        <p:tav tm="100000">
                                          <p:val>
                                            <p:strVal val="#ppt_w"/>
                                          </p:val>
                                        </p:tav>
                                      </p:tavLst>
                                    </p:anim>
                                    <p:anim calcmode="lin" valueType="num">
                                      <p:cBhvr>
                                        <p:cTn id="93" dur="500" fill="hold"/>
                                        <p:tgtEl>
                                          <p:spTgt spid="33"/>
                                        </p:tgtEl>
                                        <p:attrNameLst>
                                          <p:attrName>ppt_h</p:attrName>
                                        </p:attrNameLst>
                                      </p:cBhvr>
                                      <p:tavLst>
                                        <p:tav tm="0">
                                          <p:val>
                                            <p:fltVal val="0"/>
                                          </p:val>
                                        </p:tav>
                                        <p:tav tm="100000">
                                          <p:val>
                                            <p:strVal val="#ppt_h"/>
                                          </p:val>
                                        </p:tav>
                                      </p:tavLst>
                                    </p:anim>
                                    <p:animEffect transition="in" filter="fade">
                                      <p:cBhvr>
                                        <p:cTn id="94" dur="500"/>
                                        <p:tgtEl>
                                          <p:spTgt spid="33"/>
                                        </p:tgtEl>
                                      </p:cBhvr>
                                    </p:animEffect>
                                  </p:childTnLst>
                                </p:cTn>
                              </p:par>
                              <p:par>
                                <p:cTn id="95" presetID="53" presetClass="entr" presetSubtype="16" fill="hold" nodeType="withEffect">
                                  <p:stCondLst>
                                    <p:cond delay="0"/>
                                  </p:stCondLst>
                                  <p:childTnLst>
                                    <p:set>
                                      <p:cBhvr>
                                        <p:cTn id="96" dur="1" fill="hold">
                                          <p:stCondLst>
                                            <p:cond delay="0"/>
                                          </p:stCondLst>
                                        </p:cTn>
                                        <p:tgtEl>
                                          <p:spTgt spid="34"/>
                                        </p:tgtEl>
                                        <p:attrNameLst>
                                          <p:attrName>style.visibility</p:attrName>
                                        </p:attrNameLst>
                                      </p:cBhvr>
                                      <p:to>
                                        <p:strVal val="visible"/>
                                      </p:to>
                                    </p:set>
                                    <p:anim calcmode="lin" valueType="num">
                                      <p:cBhvr>
                                        <p:cTn id="97" dur="500" fill="hold"/>
                                        <p:tgtEl>
                                          <p:spTgt spid="34"/>
                                        </p:tgtEl>
                                        <p:attrNameLst>
                                          <p:attrName>ppt_w</p:attrName>
                                        </p:attrNameLst>
                                      </p:cBhvr>
                                      <p:tavLst>
                                        <p:tav tm="0">
                                          <p:val>
                                            <p:fltVal val="0"/>
                                          </p:val>
                                        </p:tav>
                                        <p:tav tm="100000">
                                          <p:val>
                                            <p:strVal val="#ppt_w"/>
                                          </p:val>
                                        </p:tav>
                                      </p:tavLst>
                                    </p:anim>
                                    <p:anim calcmode="lin" valueType="num">
                                      <p:cBhvr>
                                        <p:cTn id="98" dur="500" fill="hold"/>
                                        <p:tgtEl>
                                          <p:spTgt spid="34"/>
                                        </p:tgtEl>
                                        <p:attrNameLst>
                                          <p:attrName>ppt_h</p:attrName>
                                        </p:attrNameLst>
                                      </p:cBhvr>
                                      <p:tavLst>
                                        <p:tav tm="0">
                                          <p:val>
                                            <p:fltVal val="0"/>
                                          </p:val>
                                        </p:tav>
                                        <p:tav tm="100000">
                                          <p:val>
                                            <p:strVal val="#ppt_h"/>
                                          </p:val>
                                        </p:tav>
                                      </p:tavLst>
                                    </p:anim>
                                    <p:animEffect transition="in" filter="fade">
                                      <p:cBhvr>
                                        <p:cTn id="99" dur="500"/>
                                        <p:tgtEl>
                                          <p:spTgt spid="34"/>
                                        </p:tgtEl>
                                      </p:cBhvr>
                                    </p:animEffect>
                                  </p:childTnLst>
                                </p:cTn>
                              </p:par>
                              <p:par>
                                <p:cTn id="100" presetID="53" presetClass="entr" presetSubtype="16"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p:cTn id="102" dur="500" fill="hold"/>
                                        <p:tgtEl>
                                          <p:spTgt spid="35"/>
                                        </p:tgtEl>
                                        <p:attrNameLst>
                                          <p:attrName>ppt_w</p:attrName>
                                        </p:attrNameLst>
                                      </p:cBhvr>
                                      <p:tavLst>
                                        <p:tav tm="0">
                                          <p:val>
                                            <p:fltVal val="0"/>
                                          </p:val>
                                        </p:tav>
                                        <p:tav tm="100000">
                                          <p:val>
                                            <p:strVal val="#ppt_w"/>
                                          </p:val>
                                        </p:tav>
                                      </p:tavLst>
                                    </p:anim>
                                    <p:anim calcmode="lin" valueType="num">
                                      <p:cBhvr>
                                        <p:cTn id="103" dur="500" fill="hold"/>
                                        <p:tgtEl>
                                          <p:spTgt spid="35"/>
                                        </p:tgtEl>
                                        <p:attrNameLst>
                                          <p:attrName>ppt_h</p:attrName>
                                        </p:attrNameLst>
                                      </p:cBhvr>
                                      <p:tavLst>
                                        <p:tav tm="0">
                                          <p:val>
                                            <p:fltVal val="0"/>
                                          </p:val>
                                        </p:tav>
                                        <p:tav tm="100000">
                                          <p:val>
                                            <p:strVal val="#ppt_h"/>
                                          </p:val>
                                        </p:tav>
                                      </p:tavLst>
                                    </p:anim>
                                    <p:animEffect transition="in" filter="fade">
                                      <p:cBhvr>
                                        <p:cTn id="104" dur="500"/>
                                        <p:tgtEl>
                                          <p:spTgt spid="35"/>
                                        </p:tgtEl>
                                      </p:cBhvr>
                                    </p:animEffect>
                                  </p:childTnLst>
                                </p:cTn>
                              </p:par>
                              <p:par>
                                <p:cTn id="105" presetID="53" presetClass="entr" presetSubtype="16"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p:cTn id="107" dur="500" fill="hold"/>
                                        <p:tgtEl>
                                          <p:spTgt spid="36"/>
                                        </p:tgtEl>
                                        <p:attrNameLst>
                                          <p:attrName>ppt_w</p:attrName>
                                        </p:attrNameLst>
                                      </p:cBhvr>
                                      <p:tavLst>
                                        <p:tav tm="0">
                                          <p:val>
                                            <p:fltVal val="0"/>
                                          </p:val>
                                        </p:tav>
                                        <p:tav tm="100000">
                                          <p:val>
                                            <p:strVal val="#ppt_w"/>
                                          </p:val>
                                        </p:tav>
                                      </p:tavLst>
                                    </p:anim>
                                    <p:anim calcmode="lin" valueType="num">
                                      <p:cBhvr>
                                        <p:cTn id="108" dur="500" fill="hold"/>
                                        <p:tgtEl>
                                          <p:spTgt spid="36"/>
                                        </p:tgtEl>
                                        <p:attrNameLst>
                                          <p:attrName>ppt_h</p:attrName>
                                        </p:attrNameLst>
                                      </p:cBhvr>
                                      <p:tavLst>
                                        <p:tav tm="0">
                                          <p:val>
                                            <p:fltVal val="0"/>
                                          </p:val>
                                        </p:tav>
                                        <p:tav tm="100000">
                                          <p:val>
                                            <p:strVal val="#ppt_h"/>
                                          </p:val>
                                        </p:tav>
                                      </p:tavLst>
                                    </p:anim>
                                    <p:animEffect transition="in" filter="fade">
                                      <p:cBhvr>
                                        <p:cTn id="109" dur="500"/>
                                        <p:tgtEl>
                                          <p:spTgt spid="36"/>
                                        </p:tgtEl>
                                      </p:cBhvr>
                                    </p:animEffect>
                                  </p:childTnLst>
                                </p:cTn>
                              </p:par>
                              <p:par>
                                <p:cTn id="110" presetID="53" presetClass="entr" presetSubtype="16" fill="hold" nodeType="withEffect">
                                  <p:stCondLst>
                                    <p:cond delay="0"/>
                                  </p:stCondLst>
                                  <p:childTnLst>
                                    <p:set>
                                      <p:cBhvr>
                                        <p:cTn id="111" dur="1" fill="hold">
                                          <p:stCondLst>
                                            <p:cond delay="0"/>
                                          </p:stCondLst>
                                        </p:cTn>
                                        <p:tgtEl>
                                          <p:spTgt spid="37"/>
                                        </p:tgtEl>
                                        <p:attrNameLst>
                                          <p:attrName>style.visibility</p:attrName>
                                        </p:attrNameLst>
                                      </p:cBhvr>
                                      <p:to>
                                        <p:strVal val="visible"/>
                                      </p:to>
                                    </p:set>
                                    <p:anim calcmode="lin" valueType="num">
                                      <p:cBhvr>
                                        <p:cTn id="112" dur="500" fill="hold"/>
                                        <p:tgtEl>
                                          <p:spTgt spid="37"/>
                                        </p:tgtEl>
                                        <p:attrNameLst>
                                          <p:attrName>ppt_w</p:attrName>
                                        </p:attrNameLst>
                                      </p:cBhvr>
                                      <p:tavLst>
                                        <p:tav tm="0">
                                          <p:val>
                                            <p:fltVal val="0"/>
                                          </p:val>
                                        </p:tav>
                                        <p:tav tm="100000">
                                          <p:val>
                                            <p:strVal val="#ppt_w"/>
                                          </p:val>
                                        </p:tav>
                                      </p:tavLst>
                                    </p:anim>
                                    <p:anim calcmode="lin" valueType="num">
                                      <p:cBhvr>
                                        <p:cTn id="113" dur="500" fill="hold"/>
                                        <p:tgtEl>
                                          <p:spTgt spid="37"/>
                                        </p:tgtEl>
                                        <p:attrNameLst>
                                          <p:attrName>ppt_h</p:attrName>
                                        </p:attrNameLst>
                                      </p:cBhvr>
                                      <p:tavLst>
                                        <p:tav tm="0">
                                          <p:val>
                                            <p:fltVal val="0"/>
                                          </p:val>
                                        </p:tav>
                                        <p:tav tm="100000">
                                          <p:val>
                                            <p:strVal val="#ppt_h"/>
                                          </p:val>
                                        </p:tav>
                                      </p:tavLst>
                                    </p:anim>
                                    <p:animEffect transition="in" filter="fade">
                                      <p:cBhvr>
                                        <p:cTn id="114" dur="500"/>
                                        <p:tgtEl>
                                          <p:spTgt spid="37"/>
                                        </p:tgtEl>
                                      </p:cBhvr>
                                    </p:animEffect>
                                  </p:childTnLst>
                                </p:cTn>
                              </p:par>
                              <p:par>
                                <p:cTn id="115" presetID="53" presetClass="entr" presetSubtype="16"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p:cTn id="117" dur="500" fill="hold"/>
                                        <p:tgtEl>
                                          <p:spTgt spid="38"/>
                                        </p:tgtEl>
                                        <p:attrNameLst>
                                          <p:attrName>ppt_w</p:attrName>
                                        </p:attrNameLst>
                                      </p:cBhvr>
                                      <p:tavLst>
                                        <p:tav tm="0">
                                          <p:val>
                                            <p:fltVal val="0"/>
                                          </p:val>
                                        </p:tav>
                                        <p:tav tm="100000">
                                          <p:val>
                                            <p:strVal val="#ppt_w"/>
                                          </p:val>
                                        </p:tav>
                                      </p:tavLst>
                                    </p:anim>
                                    <p:anim calcmode="lin" valueType="num">
                                      <p:cBhvr>
                                        <p:cTn id="118" dur="500" fill="hold"/>
                                        <p:tgtEl>
                                          <p:spTgt spid="38"/>
                                        </p:tgtEl>
                                        <p:attrNameLst>
                                          <p:attrName>ppt_h</p:attrName>
                                        </p:attrNameLst>
                                      </p:cBhvr>
                                      <p:tavLst>
                                        <p:tav tm="0">
                                          <p:val>
                                            <p:fltVal val="0"/>
                                          </p:val>
                                        </p:tav>
                                        <p:tav tm="100000">
                                          <p:val>
                                            <p:strVal val="#ppt_h"/>
                                          </p:val>
                                        </p:tav>
                                      </p:tavLst>
                                    </p:anim>
                                    <p:animEffect transition="in" filter="fade">
                                      <p:cBhvr>
                                        <p:cTn id="119" dur="500"/>
                                        <p:tgtEl>
                                          <p:spTgt spid="38"/>
                                        </p:tgtEl>
                                      </p:cBhvr>
                                    </p:animEffect>
                                  </p:childTnLst>
                                </p:cTn>
                              </p:par>
                              <p:par>
                                <p:cTn id="120" presetID="53" presetClass="entr" presetSubtype="16" fill="hold" nodeType="with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p:cTn id="122" dur="500" fill="hold"/>
                                        <p:tgtEl>
                                          <p:spTgt spid="39"/>
                                        </p:tgtEl>
                                        <p:attrNameLst>
                                          <p:attrName>ppt_w</p:attrName>
                                        </p:attrNameLst>
                                      </p:cBhvr>
                                      <p:tavLst>
                                        <p:tav tm="0">
                                          <p:val>
                                            <p:fltVal val="0"/>
                                          </p:val>
                                        </p:tav>
                                        <p:tav tm="100000">
                                          <p:val>
                                            <p:strVal val="#ppt_w"/>
                                          </p:val>
                                        </p:tav>
                                      </p:tavLst>
                                    </p:anim>
                                    <p:anim calcmode="lin" valueType="num">
                                      <p:cBhvr>
                                        <p:cTn id="123" dur="500" fill="hold"/>
                                        <p:tgtEl>
                                          <p:spTgt spid="39"/>
                                        </p:tgtEl>
                                        <p:attrNameLst>
                                          <p:attrName>ppt_h</p:attrName>
                                        </p:attrNameLst>
                                      </p:cBhvr>
                                      <p:tavLst>
                                        <p:tav tm="0">
                                          <p:val>
                                            <p:fltVal val="0"/>
                                          </p:val>
                                        </p:tav>
                                        <p:tav tm="100000">
                                          <p:val>
                                            <p:strVal val="#ppt_h"/>
                                          </p:val>
                                        </p:tav>
                                      </p:tavLst>
                                    </p:anim>
                                    <p:animEffect transition="in" filter="fade">
                                      <p:cBhvr>
                                        <p:cTn id="124" dur="500"/>
                                        <p:tgtEl>
                                          <p:spTgt spid="39"/>
                                        </p:tgtEl>
                                      </p:cBhvr>
                                    </p:animEffect>
                                  </p:childTnLst>
                                </p:cTn>
                              </p:par>
                              <p:par>
                                <p:cTn id="125" presetID="53" presetClass="entr" presetSubtype="16" fill="hold" nodeType="withEffect">
                                  <p:stCondLst>
                                    <p:cond delay="0"/>
                                  </p:stCondLst>
                                  <p:childTnLst>
                                    <p:set>
                                      <p:cBhvr>
                                        <p:cTn id="126" dur="1" fill="hold">
                                          <p:stCondLst>
                                            <p:cond delay="0"/>
                                          </p:stCondLst>
                                        </p:cTn>
                                        <p:tgtEl>
                                          <p:spTgt spid="40"/>
                                        </p:tgtEl>
                                        <p:attrNameLst>
                                          <p:attrName>style.visibility</p:attrName>
                                        </p:attrNameLst>
                                      </p:cBhvr>
                                      <p:to>
                                        <p:strVal val="visible"/>
                                      </p:to>
                                    </p:set>
                                    <p:anim calcmode="lin" valueType="num">
                                      <p:cBhvr>
                                        <p:cTn id="127" dur="500" fill="hold"/>
                                        <p:tgtEl>
                                          <p:spTgt spid="40"/>
                                        </p:tgtEl>
                                        <p:attrNameLst>
                                          <p:attrName>ppt_w</p:attrName>
                                        </p:attrNameLst>
                                      </p:cBhvr>
                                      <p:tavLst>
                                        <p:tav tm="0">
                                          <p:val>
                                            <p:fltVal val="0"/>
                                          </p:val>
                                        </p:tav>
                                        <p:tav tm="100000">
                                          <p:val>
                                            <p:strVal val="#ppt_w"/>
                                          </p:val>
                                        </p:tav>
                                      </p:tavLst>
                                    </p:anim>
                                    <p:anim calcmode="lin" valueType="num">
                                      <p:cBhvr>
                                        <p:cTn id="128" dur="500" fill="hold"/>
                                        <p:tgtEl>
                                          <p:spTgt spid="40"/>
                                        </p:tgtEl>
                                        <p:attrNameLst>
                                          <p:attrName>ppt_h</p:attrName>
                                        </p:attrNameLst>
                                      </p:cBhvr>
                                      <p:tavLst>
                                        <p:tav tm="0">
                                          <p:val>
                                            <p:fltVal val="0"/>
                                          </p:val>
                                        </p:tav>
                                        <p:tav tm="100000">
                                          <p:val>
                                            <p:strVal val="#ppt_h"/>
                                          </p:val>
                                        </p:tav>
                                      </p:tavLst>
                                    </p:anim>
                                    <p:animEffect transition="in" filter="fade">
                                      <p:cBhvr>
                                        <p:cTn id="129" dur="500"/>
                                        <p:tgtEl>
                                          <p:spTgt spid="40"/>
                                        </p:tgtEl>
                                      </p:cBhvr>
                                    </p:animEffect>
                                  </p:childTnLst>
                                </p:cTn>
                              </p:par>
                              <p:par>
                                <p:cTn id="130" presetID="53" presetClass="entr" presetSubtype="16" fill="hold" nodeType="withEffect">
                                  <p:stCondLst>
                                    <p:cond delay="0"/>
                                  </p:stCondLst>
                                  <p:childTnLst>
                                    <p:set>
                                      <p:cBhvr>
                                        <p:cTn id="131" dur="1" fill="hold">
                                          <p:stCondLst>
                                            <p:cond delay="0"/>
                                          </p:stCondLst>
                                        </p:cTn>
                                        <p:tgtEl>
                                          <p:spTgt spid="41"/>
                                        </p:tgtEl>
                                        <p:attrNameLst>
                                          <p:attrName>style.visibility</p:attrName>
                                        </p:attrNameLst>
                                      </p:cBhvr>
                                      <p:to>
                                        <p:strVal val="visible"/>
                                      </p:to>
                                    </p:set>
                                    <p:anim calcmode="lin" valueType="num">
                                      <p:cBhvr>
                                        <p:cTn id="132" dur="500" fill="hold"/>
                                        <p:tgtEl>
                                          <p:spTgt spid="41"/>
                                        </p:tgtEl>
                                        <p:attrNameLst>
                                          <p:attrName>ppt_w</p:attrName>
                                        </p:attrNameLst>
                                      </p:cBhvr>
                                      <p:tavLst>
                                        <p:tav tm="0">
                                          <p:val>
                                            <p:fltVal val="0"/>
                                          </p:val>
                                        </p:tav>
                                        <p:tav tm="100000">
                                          <p:val>
                                            <p:strVal val="#ppt_w"/>
                                          </p:val>
                                        </p:tav>
                                      </p:tavLst>
                                    </p:anim>
                                    <p:anim calcmode="lin" valueType="num">
                                      <p:cBhvr>
                                        <p:cTn id="133" dur="500" fill="hold"/>
                                        <p:tgtEl>
                                          <p:spTgt spid="41"/>
                                        </p:tgtEl>
                                        <p:attrNameLst>
                                          <p:attrName>ppt_h</p:attrName>
                                        </p:attrNameLst>
                                      </p:cBhvr>
                                      <p:tavLst>
                                        <p:tav tm="0">
                                          <p:val>
                                            <p:fltVal val="0"/>
                                          </p:val>
                                        </p:tav>
                                        <p:tav tm="100000">
                                          <p:val>
                                            <p:strVal val="#ppt_h"/>
                                          </p:val>
                                        </p:tav>
                                      </p:tavLst>
                                    </p:anim>
                                    <p:animEffect transition="in" filter="fade">
                                      <p:cBhvr>
                                        <p:cTn id="134" dur="500"/>
                                        <p:tgtEl>
                                          <p:spTgt spid="41"/>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60"/>
                                        </p:tgtEl>
                                        <p:attrNameLst>
                                          <p:attrName>style.visibility</p:attrName>
                                        </p:attrNameLst>
                                      </p:cBhvr>
                                      <p:to>
                                        <p:strVal val="visible"/>
                                      </p:to>
                                    </p:set>
                                    <p:anim calcmode="lin" valueType="num">
                                      <p:cBhvr>
                                        <p:cTn id="137" dur="500" fill="hold"/>
                                        <p:tgtEl>
                                          <p:spTgt spid="60"/>
                                        </p:tgtEl>
                                        <p:attrNameLst>
                                          <p:attrName>ppt_w</p:attrName>
                                        </p:attrNameLst>
                                      </p:cBhvr>
                                      <p:tavLst>
                                        <p:tav tm="0">
                                          <p:val>
                                            <p:fltVal val="0"/>
                                          </p:val>
                                        </p:tav>
                                        <p:tav tm="100000">
                                          <p:val>
                                            <p:strVal val="#ppt_w"/>
                                          </p:val>
                                        </p:tav>
                                      </p:tavLst>
                                    </p:anim>
                                    <p:anim calcmode="lin" valueType="num">
                                      <p:cBhvr>
                                        <p:cTn id="138" dur="500" fill="hold"/>
                                        <p:tgtEl>
                                          <p:spTgt spid="60"/>
                                        </p:tgtEl>
                                        <p:attrNameLst>
                                          <p:attrName>ppt_h</p:attrName>
                                        </p:attrNameLst>
                                      </p:cBhvr>
                                      <p:tavLst>
                                        <p:tav tm="0">
                                          <p:val>
                                            <p:fltVal val="0"/>
                                          </p:val>
                                        </p:tav>
                                        <p:tav tm="100000">
                                          <p:val>
                                            <p:strVal val="#ppt_h"/>
                                          </p:val>
                                        </p:tav>
                                      </p:tavLst>
                                    </p:anim>
                                    <p:animEffect transition="in" filter="fade">
                                      <p:cBhvr>
                                        <p:cTn id="139" dur="500"/>
                                        <p:tgtEl>
                                          <p:spTgt spid="60"/>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 calcmode="lin" valueType="num">
                                      <p:cBhvr>
                                        <p:cTn id="142" dur="500" fill="hold"/>
                                        <p:tgtEl>
                                          <p:spTgt spid="62"/>
                                        </p:tgtEl>
                                        <p:attrNameLst>
                                          <p:attrName>ppt_w</p:attrName>
                                        </p:attrNameLst>
                                      </p:cBhvr>
                                      <p:tavLst>
                                        <p:tav tm="0">
                                          <p:val>
                                            <p:fltVal val="0"/>
                                          </p:val>
                                        </p:tav>
                                        <p:tav tm="100000">
                                          <p:val>
                                            <p:strVal val="#ppt_w"/>
                                          </p:val>
                                        </p:tav>
                                      </p:tavLst>
                                    </p:anim>
                                    <p:anim calcmode="lin" valueType="num">
                                      <p:cBhvr>
                                        <p:cTn id="143" dur="500" fill="hold"/>
                                        <p:tgtEl>
                                          <p:spTgt spid="62"/>
                                        </p:tgtEl>
                                        <p:attrNameLst>
                                          <p:attrName>ppt_h</p:attrName>
                                        </p:attrNameLst>
                                      </p:cBhvr>
                                      <p:tavLst>
                                        <p:tav tm="0">
                                          <p:val>
                                            <p:fltVal val="0"/>
                                          </p:val>
                                        </p:tav>
                                        <p:tav tm="100000">
                                          <p:val>
                                            <p:strVal val="#ppt_h"/>
                                          </p:val>
                                        </p:tav>
                                      </p:tavLst>
                                    </p:anim>
                                    <p:animEffect transition="in" filter="fade">
                                      <p:cBhvr>
                                        <p:cTn id="144" dur="500"/>
                                        <p:tgtEl>
                                          <p:spTgt spid="62"/>
                                        </p:tgtEl>
                                      </p:cBhvr>
                                    </p:animEffect>
                                  </p:childTnLst>
                                </p:cTn>
                              </p:par>
                              <p:par>
                                <p:cTn id="145" presetID="53" presetClass="entr" presetSubtype="16" fill="hold" nodeType="withEffect">
                                  <p:stCondLst>
                                    <p:cond delay="0"/>
                                  </p:stCondLst>
                                  <p:childTnLst>
                                    <p:set>
                                      <p:cBhvr>
                                        <p:cTn id="146" dur="1" fill="hold">
                                          <p:stCondLst>
                                            <p:cond delay="0"/>
                                          </p:stCondLst>
                                        </p:cTn>
                                        <p:tgtEl>
                                          <p:spTgt spid="63"/>
                                        </p:tgtEl>
                                        <p:attrNameLst>
                                          <p:attrName>style.visibility</p:attrName>
                                        </p:attrNameLst>
                                      </p:cBhvr>
                                      <p:to>
                                        <p:strVal val="visible"/>
                                      </p:to>
                                    </p:set>
                                    <p:anim calcmode="lin" valueType="num">
                                      <p:cBhvr>
                                        <p:cTn id="147" dur="500" fill="hold"/>
                                        <p:tgtEl>
                                          <p:spTgt spid="63"/>
                                        </p:tgtEl>
                                        <p:attrNameLst>
                                          <p:attrName>ppt_w</p:attrName>
                                        </p:attrNameLst>
                                      </p:cBhvr>
                                      <p:tavLst>
                                        <p:tav tm="0">
                                          <p:val>
                                            <p:fltVal val="0"/>
                                          </p:val>
                                        </p:tav>
                                        <p:tav tm="100000">
                                          <p:val>
                                            <p:strVal val="#ppt_w"/>
                                          </p:val>
                                        </p:tav>
                                      </p:tavLst>
                                    </p:anim>
                                    <p:anim calcmode="lin" valueType="num">
                                      <p:cBhvr>
                                        <p:cTn id="148" dur="500" fill="hold"/>
                                        <p:tgtEl>
                                          <p:spTgt spid="63"/>
                                        </p:tgtEl>
                                        <p:attrNameLst>
                                          <p:attrName>ppt_h</p:attrName>
                                        </p:attrNameLst>
                                      </p:cBhvr>
                                      <p:tavLst>
                                        <p:tav tm="0">
                                          <p:val>
                                            <p:fltVal val="0"/>
                                          </p:val>
                                        </p:tav>
                                        <p:tav tm="100000">
                                          <p:val>
                                            <p:strVal val="#ppt_h"/>
                                          </p:val>
                                        </p:tav>
                                      </p:tavLst>
                                    </p:anim>
                                    <p:animEffect transition="in" filter="fade">
                                      <p:cBhvr>
                                        <p:cTn id="14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背景介绍</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9" name="Freeform 11"/>
          <p:cNvSpPr/>
          <p:nvPr/>
        </p:nvSpPr>
        <p:spPr bwMode="auto">
          <a:xfrm>
            <a:off x="6807374" y="2344805"/>
            <a:ext cx="1941662" cy="2000422"/>
          </a:xfrm>
          <a:custGeom>
            <a:avLst/>
            <a:gdLst>
              <a:gd name="T0" fmla="*/ 276 w 322"/>
              <a:gd name="T1" fmla="*/ 284 h 332"/>
              <a:gd name="T2" fmla="*/ 162 w 322"/>
              <a:gd name="T3" fmla="*/ 332 h 332"/>
              <a:gd name="T4" fmla="*/ 0 w 322"/>
              <a:gd name="T5" fmla="*/ 170 h 332"/>
              <a:gd name="T6" fmla="*/ 47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6" y="332"/>
                  <a:pt x="162" y="332"/>
                </a:cubicBezTo>
                <a:cubicBezTo>
                  <a:pt x="72" y="332"/>
                  <a:pt x="0" y="259"/>
                  <a:pt x="0" y="170"/>
                </a:cubicBezTo>
                <a:cubicBezTo>
                  <a:pt x="0" y="125"/>
                  <a:pt x="18" y="81"/>
                  <a:pt x="47" y="51"/>
                </a:cubicBezTo>
                <a:cubicBezTo>
                  <a:pt x="77" y="22"/>
                  <a:pt x="117" y="0"/>
                  <a:pt x="162" y="0"/>
                </a:cubicBezTo>
                <a:cubicBezTo>
                  <a:pt x="322" y="0"/>
                  <a:pt x="322" y="0"/>
                  <a:pt x="322" y="0"/>
                </a:cubicBezTo>
                <a:cubicBezTo>
                  <a:pt x="322" y="170"/>
                  <a:pt x="322" y="170"/>
                  <a:pt x="322" y="170"/>
                </a:cubicBezTo>
                <a:cubicBezTo>
                  <a:pt x="322" y="214"/>
                  <a:pt x="305" y="255"/>
                  <a:pt x="276" y="284"/>
                </a:cubicBezTo>
                <a:close/>
              </a:path>
            </a:pathLst>
          </a:custGeom>
          <a:solidFill>
            <a:srgbClr val="53D2FF">
              <a:alpha val="60000"/>
            </a:srgbClr>
          </a:solidFill>
          <a:ln>
            <a:noFill/>
          </a:ln>
          <a:effectLst>
            <a:outerShdw blurRad="254000" algn="tl" rotWithShape="0">
              <a:srgbClr val="53D2FF">
                <a:alpha val="80000"/>
              </a:srgbClr>
            </a:outerShdw>
          </a:effectLst>
        </p:spPr>
        <p:txBody>
          <a:bodyPr vert="horz" wrap="square" lIns="91440" tIns="648000" rIns="91440" bIns="45720" numCol="1" anchor="t" anchorCtr="0" compatLnSpc="1"/>
          <a:lstStyle/>
          <a:p>
            <a:pPr algn="ctr"/>
            <a:r>
              <a:rPr lang="en-US" altLang="zh-CN" sz="72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20</a:t>
            </a:r>
            <a:r>
              <a:rPr lang="en-US" altLang="zh-CN" sz="4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a:t>
            </a:r>
            <a:endParaRPr lang="zh-CN" altLang="en-US" sz="4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endParaRPr>
          </a:p>
        </p:txBody>
      </p:sp>
      <p:sp>
        <p:nvSpPr>
          <p:cNvPr id="31" name="Freeform 16"/>
          <p:cNvSpPr/>
          <p:nvPr/>
        </p:nvSpPr>
        <p:spPr bwMode="auto">
          <a:xfrm>
            <a:off x="9774892" y="2344805"/>
            <a:ext cx="1944216" cy="2000422"/>
          </a:xfrm>
          <a:custGeom>
            <a:avLst/>
            <a:gdLst>
              <a:gd name="T0" fmla="*/ 276 w 322"/>
              <a:gd name="T1" fmla="*/ 284 h 332"/>
              <a:gd name="T2" fmla="*/ 162 w 322"/>
              <a:gd name="T3" fmla="*/ 332 h 332"/>
              <a:gd name="T4" fmla="*/ 0 w 322"/>
              <a:gd name="T5" fmla="*/ 170 h 332"/>
              <a:gd name="T6" fmla="*/ 48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7" y="332"/>
                  <a:pt x="162" y="332"/>
                </a:cubicBezTo>
                <a:cubicBezTo>
                  <a:pt x="72" y="332"/>
                  <a:pt x="0" y="259"/>
                  <a:pt x="0" y="170"/>
                </a:cubicBezTo>
                <a:cubicBezTo>
                  <a:pt x="0" y="125"/>
                  <a:pt x="18" y="81"/>
                  <a:pt x="48" y="51"/>
                </a:cubicBezTo>
                <a:cubicBezTo>
                  <a:pt x="77" y="22"/>
                  <a:pt x="118" y="0"/>
                  <a:pt x="162" y="0"/>
                </a:cubicBezTo>
                <a:cubicBezTo>
                  <a:pt x="322" y="0"/>
                  <a:pt x="322" y="0"/>
                  <a:pt x="322" y="0"/>
                </a:cubicBezTo>
                <a:cubicBezTo>
                  <a:pt x="322" y="170"/>
                  <a:pt x="322" y="170"/>
                  <a:pt x="322" y="170"/>
                </a:cubicBezTo>
                <a:cubicBezTo>
                  <a:pt x="322" y="214"/>
                  <a:pt x="305" y="255"/>
                  <a:pt x="276" y="284"/>
                </a:cubicBezTo>
                <a:close/>
              </a:path>
            </a:pathLst>
          </a:custGeom>
          <a:solidFill>
            <a:srgbClr val="53D2FF">
              <a:alpha val="60000"/>
            </a:srgbClr>
          </a:solidFill>
          <a:ln>
            <a:noFill/>
          </a:ln>
          <a:effectLst>
            <a:outerShdw blurRad="254000" algn="tl" rotWithShape="0">
              <a:srgbClr val="53D2FF">
                <a:alpha val="80000"/>
              </a:srgbClr>
            </a:outerShdw>
          </a:effectLst>
        </p:spPr>
        <p:txBody>
          <a:bodyPr vert="horz" wrap="square" lIns="91440" tIns="648000" rIns="91440" bIns="45720" numCol="1" anchor="t" anchorCtr="0" compatLnSpc="1"/>
          <a:lstStyle/>
          <a:p>
            <a:pPr algn="ctr"/>
            <a:r>
              <a:rPr lang="en-US" altLang="zh-CN" sz="72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33</a:t>
            </a:r>
            <a:r>
              <a:rPr lang="en-US" altLang="zh-CN" sz="4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a:t>
            </a:r>
            <a:endParaRPr lang="zh-CN" altLang="en-US" sz="4000" dirty="0">
              <a:solidFill>
                <a:schemeClr val="bg1"/>
              </a:solidFill>
              <a:latin typeface="UKIJ Qolyazma" panose="02020603050405020304" pitchFamily="18" charset="0"/>
              <a:ea typeface="UKIJ Qolyazma" panose="02020603050405020304" pitchFamily="18" charset="0"/>
              <a:cs typeface="UKIJ Qolyazma" panose="02020603050405020304" pitchFamily="18" charset="0"/>
            </a:endParaRPr>
          </a:p>
        </p:txBody>
      </p:sp>
      <p:sp>
        <p:nvSpPr>
          <p:cNvPr id="33" name="TextBox 32"/>
          <p:cNvSpPr txBox="1"/>
          <p:nvPr/>
        </p:nvSpPr>
        <p:spPr>
          <a:xfrm>
            <a:off x="6776677" y="4361029"/>
            <a:ext cx="2399251" cy="1485407"/>
          </a:xfrm>
          <a:prstGeom prst="rect">
            <a:avLst/>
          </a:prstGeom>
          <a:noFill/>
        </p:spPr>
        <p:txBody>
          <a:bodyPr wrap="square" rtlCol="0" anchor="t">
            <a:spAutoFit/>
          </a:bodyPr>
          <a:lstStyle/>
          <a:p>
            <a:pPr algn="ctr">
              <a:lnSpc>
                <a:spcPct val="150000"/>
              </a:lnSpc>
            </a:pPr>
            <a:endParaRPr lang="en-US" altLang="zh-CN" sz="600" dirty="0">
              <a:solidFill>
                <a:srgbClr val="00B0F0"/>
              </a:solidFill>
              <a:latin typeface="微软雅黑" panose="020B0503020204020204" charset="-122"/>
              <a:ea typeface="微软雅黑" panose="020B0503020204020204" charset="-122"/>
              <a:cs typeface="华文黑体" panose="02010600040101010101" pitchFamily="2" charset="-122"/>
            </a:endParaRPr>
          </a:p>
          <a:p>
            <a:pPr algn="ctr">
              <a:lnSpc>
                <a:spcPct val="150000"/>
              </a:lnSpc>
            </a:pPr>
            <a:r>
              <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rPr>
              <a:t>据预测，到</a:t>
            </a:r>
            <a:r>
              <a:rPr lang="en-US" altLang="zh-CN" sz="1400" dirty="0">
                <a:solidFill>
                  <a:srgbClr val="00B0F0"/>
                </a:solidFill>
                <a:latin typeface="微软雅黑" panose="020B0503020204020204" charset="-122"/>
                <a:ea typeface="微软雅黑" panose="020B0503020204020204" charset="-122"/>
                <a:cs typeface="华文黑体" panose="02010600040101010101" pitchFamily="2" charset="-122"/>
              </a:rPr>
              <a:t>2030</a:t>
            </a:r>
            <a:r>
              <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rPr>
              <a:t>年，信息和通讯技术（</a:t>
            </a:r>
            <a:r>
              <a:rPr lang="en-US" altLang="zh-CN" sz="1400" dirty="0">
                <a:solidFill>
                  <a:srgbClr val="00B0F0"/>
                </a:solidFill>
                <a:latin typeface="微软雅黑" panose="020B0503020204020204" charset="-122"/>
                <a:ea typeface="微软雅黑" panose="020B0503020204020204" charset="-122"/>
                <a:cs typeface="华文黑体" panose="02010600040101010101" pitchFamily="2" charset="-122"/>
              </a:rPr>
              <a:t>ICT</a:t>
            </a:r>
            <a:r>
              <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rPr>
              <a:t>）每年的总能耗将超过全球总用电量的</a:t>
            </a:r>
            <a:r>
              <a:rPr lang="en-US" altLang="zh-CN" sz="1400" dirty="0">
                <a:solidFill>
                  <a:srgbClr val="00B0F0"/>
                </a:solidFill>
                <a:latin typeface="微软雅黑" panose="020B0503020204020204" charset="-122"/>
                <a:ea typeface="微软雅黑" panose="020B0503020204020204" charset="-122"/>
                <a:cs typeface="华文黑体" panose="02010600040101010101" pitchFamily="2" charset="-122"/>
              </a:rPr>
              <a:t>20%</a:t>
            </a:r>
            <a:r>
              <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rPr>
              <a:t>。</a:t>
            </a:r>
            <a:endPar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endParaRPr>
          </a:p>
        </p:txBody>
      </p:sp>
      <p:sp>
        <p:nvSpPr>
          <p:cNvPr id="34" name="TextBox 33"/>
          <p:cNvSpPr txBox="1"/>
          <p:nvPr/>
        </p:nvSpPr>
        <p:spPr>
          <a:xfrm>
            <a:off x="9593470" y="4361029"/>
            <a:ext cx="2339102" cy="839076"/>
          </a:xfrm>
          <a:prstGeom prst="rect">
            <a:avLst/>
          </a:prstGeom>
          <a:noFill/>
        </p:spPr>
        <p:txBody>
          <a:bodyPr wrap="none" rtlCol="0" anchor="t">
            <a:spAutoFit/>
          </a:bodyPr>
          <a:lstStyle/>
          <a:p>
            <a:pPr algn="ctr">
              <a:lnSpc>
                <a:spcPct val="150000"/>
              </a:lnSpc>
            </a:pPr>
            <a:endParaRPr lang="en-US" altLang="zh-CN" sz="600" dirty="0">
              <a:solidFill>
                <a:srgbClr val="00B0F0"/>
              </a:solidFill>
              <a:latin typeface="微软雅黑" panose="020B0503020204020204" charset="-122"/>
              <a:ea typeface="微软雅黑" panose="020B0503020204020204" charset="-122"/>
              <a:cs typeface="华文黑体" panose="02010600040101010101" pitchFamily="2" charset="-122"/>
            </a:endParaRPr>
          </a:p>
          <a:p>
            <a:pPr algn="ctr">
              <a:lnSpc>
                <a:spcPct val="150000"/>
              </a:lnSpc>
            </a:pPr>
            <a:r>
              <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rPr>
              <a:t>其中，数据中心能耗将超过</a:t>
            </a:r>
            <a:endParaRPr lang="en-US" altLang="zh-CN" sz="1400" dirty="0">
              <a:solidFill>
                <a:srgbClr val="00B0F0"/>
              </a:solidFill>
              <a:latin typeface="微软雅黑" panose="020B0503020204020204" charset="-122"/>
              <a:ea typeface="微软雅黑" panose="020B0503020204020204" charset="-122"/>
              <a:cs typeface="华文黑体" panose="02010600040101010101" pitchFamily="2" charset="-122"/>
            </a:endParaRPr>
          </a:p>
          <a:p>
            <a:pPr algn="ctr">
              <a:lnSpc>
                <a:spcPct val="150000"/>
              </a:lnSpc>
            </a:pPr>
            <a:r>
              <a:rPr lang="en-US" altLang="zh-CN" sz="1400" dirty="0">
                <a:solidFill>
                  <a:srgbClr val="00B0F0"/>
                </a:solidFill>
                <a:latin typeface="微软雅黑" panose="020B0503020204020204" charset="-122"/>
                <a:ea typeface="微软雅黑" panose="020B0503020204020204" charset="-122"/>
                <a:cs typeface="华文黑体" panose="02010600040101010101" pitchFamily="2" charset="-122"/>
              </a:rPr>
              <a:t>ICT</a:t>
            </a:r>
            <a:r>
              <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rPr>
              <a:t>总能耗的三分之一。</a:t>
            </a:r>
            <a:endParaRPr lang="zh-CN" altLang="en-US" sz="1400" dirty="0">
              <a:solidFill>
                <a:srgbClr val="00B0F0"/>
              </a:solidFill>
              <a:latin typeface="微软雅黑" panose="020B0503020204020204" charset="-122"/>
              <a:ea typeface="微软雅黑" panose="020B0503020204020204" charset="-122"/>
              <a:cs typeface="华文黑体" panose="02010600040101010101" pitchFamily="2" charset="-122"/>
            </a:endParaRPr>
          </a:p>
        </p:txBody>
      </p:sp>
      <p:pic>
        <p:nvPicPr>
          <p:cNvPr id="13" name="图片 12"/>
          <p:cNvPicPr>
            <a:picLocks noChangeAspect="1"/>
          </p:cNvPicPr>
          <p:nvPr/>
        </p:nvPicPr>
        <p:blipFill rotWithShape="1">
          <a:blip r:embed="rId1"/>
          <a:srcRect b="55238"/>
          <a:stretch>
            <a:fillRect/>
          </a:stretch>
        </p:blipFill>
        <p:spPr>
          <a:xfrm>
            <a:off x="40609" y="1539462"/>
            <a:ext cx="6365481" cy="5075333"/>
          </a:xfrm>
          <a:prstGeom prst="rect">
            <a:avLst/>
          </a:prstGeom>
        </p:spPr>
      </p:pic>
      <p:sp>
        <p:nvSpPr>
          <p:cNvPr id="2" name="文本框 1"/>
          <p:cNvSpPr txBox="1"/>
          <p:nvPr/>
        </p:nvSpPr>
        <p:spPr>
          <a:xfrm>
            <a:off x="671119" y="829113"/>
            <a:ext cx="4840448" cy="523220"/>
          </a:xfrm>
          <a:prstGeom prst="rect">
            <a:avLst/>
          </a:prstGeom>
          <a:noFill/>
        </p:spPr>
        <p:txBody>
          <a:bodyPr wrap="square" rtlCol="0">
            <a:spAutoFit/>
          </a:bodyPr>
          <a:lstStyle/>
          <a:p>
            <a:r>
              <a:rPr lang="zh-CN" altLang="en-US" sz="2800" b="1" dirty="0">
                <a:solidFill>
                  <a:schemeClr val="accent4"/>
                </a:solidFill>
              </a:rPr>
              <a:t>数据中心能耗问题的严重性</a:t>
            </a:r>
            <a:endParaRPr lang="zh-CN" altLang="en-US" sz="2800" b="1" dirty="0">
              <a:solidFill>
                <a:schemeClr val="accent4"/>
              </a:solidFill>
            </a:endParaRPr>
          </a:p>
        </p:txBody>
      </p:sp>
    </p:spTree>
  </p:cSld>
  <p:clrMapOvr>
    <a:masterClrMapping/>
  </p:clrMapOvr>
  <p:transition advTm="6193">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0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4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10"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1" grpId="0" bldLvl="0" animBg="1"/>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背景介绍</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09" y="2058184"/>
            <a:ext cx="6365481" cy="4037889"/>
          </a:xfrm>
          <a:prstGeom prst="rect">
            <a:avLst/>
          </a:prstGeom>
        </p:spPr>
      </p:pic>
      <p:sp>
        <p:nvSpPr>
          <p:cNvPr id="2" name="文本框 1"/>
          <p:cNvSpPr txBox="1"/>
          <p:nvPr/>
        </p:nvSpPr>
        <p:spPr>
          <a:xfrm>
            <a:off x="1098957" y="1317225"/>
            <a:ext cx="4840448" cy="523220"/>
          </a:xfrm>
          <a:prstGeom prst="rect">
            <a:avLst/>
          </a:prstGeom>
          <a:noFill/>
        </p:spPr>
        <p:txBody>
          <a:bodyPr wrap="square" rtlCol="0">
            <a:spAutoFit/>
          </a:bodyPr>
          <a:lstStyle/>
          <a:p>
            <a:r>
              <a:rPr lang="zh-CN" altLang="en-US" sz="2800" b="1" dirty="0">
                <a:solidFill>
                  <a:schemeClr val="accent4"/>
                </a:solidFill>
              </a:rPr>
              <a:t>数据中心内部能耗构成</a:t>
            </a:r>
            <a:endParaRPr lang="zh-CN" altLang="en-US" sz="2800" b="1" dirty="0">
              <a:solidFill>
                <a:schemeClr val="accent4"/>
              </a:solidFill>
            </a:endParaRPr>
          </a:p>
        </p:txBody>
      </p:sp>
      <p:sp>
        <p:nvSpPr>
          <p:cNvPr id="3" name="文本框 2"/>
          <p:cNvSpPr txBox="1"/>
          <p:nvPr/>
        </p:nvSpPr>
        <p:spPr>
          <a:xfrm>
            <a:off x="6912527" y="2209186"/>
            <a:ext cx="4320331" cy="3539430"/>
          </a:xfrm>
          <a:prstGeom prst="rect">
            <a:avLst/>
          </a:prstGeom>
          <a:noFill/>
        </p:spPr>
        <p:txBody>
          <a:bodyPr wrap="square" rtlCol="0">
            <a:spAutoFit/>
          </a:bodyPr>
          <a:lstStyle/>
          <a:p>
            <a:pPr marL="457200" indent="-457200">
              <a:buFont typeface="Wingdings" panose="05000000000000000000" pitchFamily="2" charset="2"/>
              <a:buChar char="u"/>
            </a:pPr>
            <a:r>
              <a:rPr lang="zh-CN" altLang="en-US" sz="2800" dirty="0">
                <a:solidFill>
                  <a:srgbClr val="92D050"/>
                </a:solidFill>
              </a:rPr>
              <a:t>数据中心能耗主要由</a:t>
            </a:r>
            <a:r>
              <a:rPr lang="en-US" altLang="zh-CN" sz="2800" dirty="0">
                <a:solidFill>
                  <a:srgbClr val="92D050"/>
                </a:solidFill>
              </a:rPr>
              <a:t>IT</a:t>
            </a:r>
            <a:r>
              <a:rPr lang="zh-CN" altLang="en-US" sz="2800" dirty="0">
                <a:solidFill>
                  <a:srgbClr val="92D050"/>
                </a:solidFill>
              </a:rPr>
              <a:t>设备、制冷系统、电力系统、照明和其他设备构成。</a:t>
            </a:r>
            <a:endParaRPr lang="en-US" altLang="zh-CN" sz="2800" dirty="0">
              <a:solidFill>
                <a:srgbClr val="92D050"/>
              </a:solidFill>
            </a:endParaRPr>
          </a:p>
          <a:p>
            <a:pPr marL="457200" indent="-457200">
              <a:buFont typeface="Wingdings" panose="05000000000000000000" pitchFamily="2" charset="2"/>
              <a:buChar char="u"/>
            </a:pPr>
            <a:endParaRPr lang="zh-CN" altLang="en-US" sz="2800" dirty="0">
              <a:solidFill>
                <a:srgbClr val="92D050"/>
              </a:solidFill>
            </a:endParaRPr>
          </a:p>
          <a:p>
            <a:pPr marL="457200" indent="-457200">
              <a:buFont typeface="Wingdings" panose="05000000000000000000" pitchFamily="2" charset="2"/>
              <a:buChar char="u"/>
            </a:pPr>
            <a:r>
              <a:rPr lang="zh-CN" altLang="en-US" sz="2800" dirty="0">
                <a:solidFill>
                  <a:srgbClr val="92D050"/>
                </a:solidFill>
              </a:rPr>
              <a:t>用于服务器等</a:t>
            </a:r>
            <a:r>
              <a:rPr lang="en-US" altLang="zh-CN" sz="2800" dirty="0">
                <a:solidFill>
                  <a:srgbClr val="92D050"/>
                </a:solidFill>
              </a:rPr>
              <a:t>IT</a:t>
            </a:r>
            <a:r>
              <a:rPr lang="zh-CN" altLang="en-US" sz="2800" dirty="0">
                <a:solidFill>
                  <a:srgbClr val="92D050"/>
                </a:solidFill>
              </a:rPr>
              <a:t>设备的能耗只有数据中心总能耗的</a:t>
            </a:r>
            <a:r>
              <a:rPr lang="en-US" altLang="zh-CN" sz="2800" dirty="0">
                <a:solidFill>
                  <a:srgbClr val="92D050"/>
                </a:solidFill>
              </a:rPr>
              <a:t>52%</a:t>
            </a:r>
            <a:r>
              <a:rPr lang="zh-CN" altLang="en-US" sz="2800" dirty="0">
                <a:solidFill>
                  <a:srgbClr val="92D050"/>
                </a:solidFill>
              </a:rPr>
              <a:t>。</a:t>
            </a:r>
            <a:endParaRPr lang="zh-CN" altLang="en-US" sz="2800" dirty="0">
              <a:solidFill>
                <a:srgbClr val="92D050"/>
              </a:solidFill>
            </a:endParaRPr>
          </a:p>
        </p:txBody>
      </p:sp>
    </p:spTree>
  </p:cSld>
  <p:clrMapOvr>
    <a:masterClrMapping/>
  </p:clrMapOvr>
  <p:transition advTm="6193">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背景介绍</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769594" y="509529"/>
            <a:ext cx="4840448" cy="523220"/>
          </a:xfrm>
          <a:prstGeom prst="rect">
            <a:avLst/>
          </a:prstGeom>
          <a:noFill/>
        </p:spPr>
        <p:txBody>
          <a:bodyPr wrap="square" rtlCol="0">
            <a:spAutoFit/>
          </a:bodyPr>
          <a:lstStyle/>
          <a:p>
            <a:r>
              <a:rPr lang="zh-CN" altLang="en-US" sz="2800" b="1" dirty="0">
                <a:solidFill>
                  <a:schemeClr val="accent4"/>
                </a:solidFill>
              </a:rPr>
              <a:t>数据中心效能指标</a:t>
            </a:r>
            <a:endParaRPr lang="zh-CN" altLang="en-US" sz="2800" b="1" dirty="0">
              <a:solidFill>
                <a:schemeClr val="accent4"/>
              </a:solidFill>
            </a:endParaRPr>
          </a:p>
        </p:txBody>
      </p:sp>
      <mc:AlternateContent xmlns:mc="http://schemas.openxmlformats.org/markup-compatibility/2006">
        <mc:Choice xmlns:a14="http://schemas.microsoft.com/office/drawing/2010/main" Requires="a14">
          <p:sp>
            <p:nvSpPr>
              <p:cNvPr id="8" name="内容占位符 2">
                <a:extLst>
                  <a:ext uri="{FF2B5EF4-FFF2-40B4-BE49-F238E27FC236}">
                    <ele attr="{2DB3DB1C-1097-40A7-8790-6142F2077EBE}"/>
                  </a:ext>
                </a:extLst>
              </p:cNvPr>
              <p:cNvSpPr txBox="1">
                <a:spLocks/>
              </p:cNvSpPr>
              <p:nvPr/>
            </p:nvSpPr>
            <p:spPr>
              <a:xfrm>
                <a:off x="125595" y="1032749"/>
                <a:ext cx="11940810" cy="56017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rgbClr val="92D050"/>
                    </a:solidFill>
                    <a:ea typeface="SimHei" panose="02010609060101010101" pitchFamily="49" charset="-122"/>
                  </a:rPr>
                  <a:t>实现数据中心节能，不仅要紧盯</a:t>
                </a:r>
                <a:r>
                  <a:rPr lang="en" altLang="zh-CN" dirty="0">
                    <a:solidFill>
                      <a:srgbClr val="92D050"/>
                    </a:solidFill>
                    <a:ea typeface="SimHei" panose="02010609060101010101" pitchFamily="49" charset="-122"/>
                  </a:rPr>
                  <a:t>IT</a:t>
                </a:r>
                <a:r>
                  <a:rPr lang="zh-CN" altLang="en-US" dirty="0">
                    <a:solidFill>
                      <a:srgbClr val="92D050"/>
                    </a:solidFill>
                    <a:ea typeface="SimHei" panose="02010609060101010101" pitchFamily="49" charset="-122"/>
                  </a:rPr>
                  <a:t>设备能耗，还需要关注数据中心能效</a:t>
                </a:r>
                <a:r>
                  <a:rPr lang="en-US" altLang="zh-CN" dirty="0">
                    <a:solidFill>
                      <a:srgbClr val="92D050"/>
                    </a:solidFill>
                    <a:ea typeface="SimHei" panose="02010609060101010101" pitchFamily="49" charset="-122"/>
                  </a:rPr>
                  <a:t>PUE</a:t>
                </a:r>
                <a:r>
                  <a:rPr lang="zh-CN" altLang="en-US" dirty="0">
                    <a:solidFill>
                      <a:srgbClr val="92D050"/>
                    </a:solidFill>
                    <a:ea typeface="SimHei" panose="02010609060101010101" pitchFamily="49" charset="-122"/>
                  </a:rPr>
                  <a:t>值（</a:t>
                </a:r>
                <a:r>
                  <a:rPr lang="en-US" altLang="zh-CN" dirty="0">
                    <a:solidFill>
                      <a:srgbClr val="92D050"/>
                    </a:solidFill>
                    <a:ea typeface="SimHei" panose="02010609060101010101" pitchFamily="49" charset="-122"/>
                  </a:rPr>
                  <a:t>Power</a:t>
                </a:r>
                <a:r>
                  <a:rPr lang="zh-CN" altLang="en-US" dirty="0">
                    <a:solidFill>
                      <a:srgbClr val="92D050"/>
                    </a:solidFill>
                    <a:ea typeface="SimHei" panose="02010609060101010101" pitchFamily="49" charset="-122"/>
                  </a:rPr>
                  <a:t> </a:t>
                </a:r>
                <a:r>
                  <a:rPr lang="en-US" altLang="zh-CN" dirty="0">
                    <a:solidFill>
                      <a:srgbClr val="92D050"/>
                    </a:solidFill>
                    <a:ea typeface="SimHei" panose="02010609060101010101" pitchFamily="49" charset="-122"/>
                  </a:rPr>
                  <a:t>Usage</a:t>
                </a:r>
                <a:r>
                  <a:rPr lang="zh-CN" altLang="en-US" dirty="0">
                    <a:solidFill>
                      <a:srgbClr val="92D050"/>
                    </a:solidFill>
                    <a:ea typeface="SimHei" panose="02010609060101010101" pitchFamily="49" charset="-122"/>
                  </a:rPr>
                  <a:t> </a:t>
                </a:r>
                <a:r>
                  <a:rPr lang="en-US" altLang="zh-CN" dirty="0">
                    <a:solidFill>
                      <a:srgbClr val="92D050"/>
                    </a:solidFill>
                    <a:ea typeface="SimHei" panose="02010609060101010101" pitchFamily="49" charset="-122"/>
                  </a:rPr>
                  <a:t>Efficiency</a:t>
                </a:r>
                <a:r>
                  <a:rPr lang="zh-CN" altLang="en-US" dirty="0">
                    <a:solidFill>
                      <a:srgbClr val="92D050"/>
                    </a:solidFill>
                    <a:ea typeface="SimHei" panose="02010609060101010101" pitchFamily="49" charset="-122"/>
                  </a:rPr>
                  <a:t>）</a:t>
                </a:r>
              </a:p>
              <a:p>
                <a:pPr marL="0" indent="0">
                  <a:buNone/>
                </a:pPr>
                <a:endParaRPr kumimoji="1" lang="en-US" altLang="zh-CN" sz="1100" i="1" dirty="0">
                  <a:solidFill>
                    <a:srgbClr val="92D050"/>
                  </a:solidFill>
                  <a:ea typeface="SimHei" panose="02010609060101010101" pitchFamily="49" charset="-122"/>
                </a:endParaRPr>
              </a:p>
              <a:p>
                <a:pPr marL="0" indent="0">
                  <a:buNone/>
                </a:pPr>
                <a14:m>
                  <m:oMathPara xmlns:m="http://schemas.openxmlformats.org/officeDocument/2006/math">
                    <m:oMathParaPr>
                      <m:jc m:val="left"/>
                    </m:oMathParaPr>
                    <m:oMath xmlns:m="http://schemas.openxmlformats.org/officeDocument/2006/math">
                      <m:r>
                        <m:rPr>
                          <m:sty m:val="p"/>
                        </m:rPr>
                        <a:rPr kumimoji="1" lang="en-US" altLang="zh-CN" i="1" dirty="0" smtClean="0">
                          <a:solidFill>
                            <a:srgbClr val="92D050"/>
                          </a:solidFill>
                          <a:latin typeface="Cambria Math" panose="02040503050406030204" pitchFamily="18" charset="0"/>
                        </a:rPr>
                        <m:t>PUE</m:t>
                      </m:r>
                      <m:r>
                        <a:rPr kumimoji="1" lang="en-US" altLang="zh-CN" b="0" i="1" dirty="0" smtClean="0">
                          <a:solidFill>
                            <a:srgbClr val="92D050"/>
                          </a:solidFill>
                          <a:latin typeface="Cambria Math" panose="02040503050406030204" pitchFamily="18" charset="0"/>
                        </a:rPr>
                        <m:t> </m:t>
                      </m:r>
                      <m:r>
                        <a:rPr kumimoji="1" lang="en" altLang="zh-CN" b="0" i="1" dirty="0" smtClean="0">
                          <a:solidFill>
                            <a:srgbClr val="92D050"/>
                          </a:solidFill>
                          <a:latin typeface="Cambria Math" panose="02040503050406030204" pitchFamily="18" charset="0"/>
                        </a:rPr>
                        <m:t>=</m:t>
                      </m:r>
                      <m:r>
                        <a:rPr kumimoji="1" lang="zh-CN" altLang="en-US" b="0" i="1" dirty="0" smtClean="0">
                          <a:solidFill>
                            <a:srgbClr val="92D050"/>
                          </a:solidFill>
                          <a:latin typeface="Cambria Math" panose="02040503050406030204" pitchFamily="18" charset="0"/>
                        </a:rPr>
                        <m:t> </m:t>
                      </m:r>
                      <m:f>
                        <m:fPr>
                          <m:ctrlPr>
                            <a:rPr kumimoji="1" lang="en" altLang="zh-CN" b="0" i="1" dirty="0" smtClean="0">
                              <a:solidFill>
                                <a:srgbClr val="92D050"/>
                              </a:solidFill>
                              <a:latin typeface="Cambria Math" panose="02040503050406030204" pitchFamily="18" charset="0"/>
                            </a:rPr>
                          </m:ctrlPr>
                        </m:fPr>
                        <m:num>
                          <m:r>
                            <a:rPr kumimoji="1" lang="zh-CN" altLang="en" i="1" dirty="0">
                              <a:solidFill>
                                <a:srgbClr val="92D050"/>
                              </a:solidFill>
                              <a:latin typeface="Cambria Math" panose="02040503050406030204" pitchFamily="18" charset="0"/>
                            </a:rPr>
                            <m:t>数据</m:t>
                          </m:r>
                          <m:r>
                            <a:rPr kumimoji="1" lang="zh-CN" altLang="en-US" i="1" dirty="0" smtClean="0">
                              <a:solidFill>
                                <a:srgbClr val="92D050"/>
                              </a:solidFill>
                              <a:latin typeface="Cambria Math" panose="02040503050406030204" pitchFamily="18" charset="0"/>
                            </a:rPr>
                            <m:t>中心</m:t>
                          </m:r>
                          <m:r>
                            <a:rPr kumimoji="1" lang="zh-CN" altLang="en-US" i="1" dirty="0">
                              <a:solidFill>
                                <a:srgbClr val="92D050"/>
                              </a:solidFill>
                              <a:latin typeface="Cambria Math" panose="02040503050406030204" pitchFamily="18" charset="0"/>
                            </a:rPr>
                            <m:t>总能耗</m:t>
                          </m:r>
                        </m:num>
                        <m:den>
                          <m:r>
                            <a:rPr kumimoji="1" lang="zh-CN" altLang="en" i="1" dirty="0">
                              <a:solidFill>
                                <a:srgbClr val="92D050"/>
                              </a:solidFill>
                              <a:latin typeface="Cambria Math" panose="02040503050406030204" pitchFamily="18" charset="0"/>
                            </a:rPr>
                            <m:t>数据中心</m:t>
                          </m:r>
                          <m:r>
                            <m:rPr>
                              <m:sty m:val="p"/>
                            </m:rPr>
                            <a:rPr kumimoji="1" lang="en-US" altLang="zh-CN" i="1" dirty="0" smtClean="0">
                              <a:solidFill>
                                <a:srgbClr val="92D050"/>
                              </a:solidFill>
                              <a:latin typeface="Cambria Math" panose="02040503050406030204" pitchFamily="18" charset="0"/>
                            </a:rPr>
                            <m:t>IT</m:t>
                          </m:r>
                          <m:r>
                            <a:rPr kumimoji="1" lang="zh-CN" altLang="en-US" i="1" dirty="0">
                              <a:solidFill>
                                <a:srgbClr val="92D050"/>
                              </a:solidFill>
                              <a:latin typeface="Cambria Math" panose="02040503050406030204" pitchFamily="18" charset="0"/>
                            </a:rPr>
                            <m:t>设备</m:t>
                          </m:r>
                          <m:r>
                            <a:rPr kumimoji="1" lang="zh-CN" altLang="en-US" i="1" dirty="0" smtClean="0">
                              <a:solidFill>
                                <a:srgbClr val="92D050"/>
                              </a:solidFill>
                              <a:latin typeface="Cambria Math" panose="02040503050406030204" pitchFamily="18" charset="0"/>
                            </a:rPr>
                            <m:t>总能耗</m:t>
                          </m:r>
                        </m:den>
                      </m:f>
                    </m:oMath>
                  </m:oMathPara>
                </a14:m>
                <a:endParaRPr kumimoji="1" lang="en-US" altLang="zh-CN" b="0" i="1" dirty="0">
                  <a:solidFill>
                    <a:srgbClr val="92D050"/>
                  </a:solidFill>
                  <a:latin typeface="SimHei" panose="02010609060101010101" pitchFamily="49" charset="-122"/>
                  <a:ea typeface="SimHei" panose="02010609060101010101" pitchFamily="49" charset="-122"/>
                </a:endParaRPr>
              </a:p>
              <a:p>
                <a:pPr marL="0" indent="0">
                  <a:buNone/>
                </a:pPr>
                <a:endParaRPr kumimoji="1" lang="en-US" altLang="zh-CN" b="0" i="1" dirty="0">
                  <a:solidFill>
                    <a:srgbClr val="92D050"/>
                  </a:solidFill>
                  <a:ea typeface="SimHei" panose="02010609060101010101" pitchFamily="49" charset="-122"/>
                </a:endParaRPr>
              </a:p>
              <a:p>
                <a:pPr marL="0" indent="0">
                  <a:buNone/>
                </a:pPr>
                <a:r>
                  <a:rPr kumimoji="1" lang="en-US" altLang="zh-CN" b="0" dirty="0">
                    <a:solidFill>
                      <a:srgbClr val="92D050"/>
                    </a:solidFill>
                  </a:rPr>
                  <a:t>          </a:t>
                </a:r>
                <a14:m>
                  <m:oMath xmlns:m="http://schemas.openxmlformats.org/officeDocument/2006/math">
                    <m:r>
                      <a:rPr kumimoji="1" lang="en-US" altLang="zh-CN" b="0" i="1" dirty="0" smtClean="0">
                        <a:solidFill>
                          <a:srgbClr val="92D050"/>
                        </a:solidFill>
                        <a:latin typeface="Cambria Math" panose="02040503050406030204" pitchFamily="18" charset="0"/>
                      </a:rPr>
                      <m:t>=</m:t>
                    </m:r>
                    <m:r>
                      <a:rPr kumimoji="1" lang="zh-CN" altLang="en-US" b="0" i="1" dirty="0" smtClean="0">
                        <a:solidFill>
                          <a:srgbClr val="92D050"/>
                        </a:solidFill>
                        <a:latin typeface="Cambria Math" panose="02040503050406030204" pitchFamily="18" charset="0"/>
                      </a:rPr>
                      <m:t> </m:t>
                    </m:r>
                    <m:f>
                      <m:fPr>
                        <m:ctrlPr>
                          <a:rPr kumimoji="1" lang="en" altLang="zh-CN" i="1" dirty="0">
                            <a:solidFill>
                              <a:srgbClr val="92D050"/>
                            </a:solidFill>
                            <a:latin typeface="Cambria Math" panose="02040503050406030204" pitchFamily="18" charset="0"/>
                          </a:rPr>
                        </m:ctrlPr>
                      </m:fPr>
                      <m:num>
                        <m:r>
                          <m:rPr>
                            <m:sty m:val="p"/>
                          </m:rPr>
                          <a:rPr kumimoji="1" lang="en-US" altLang="zh-CN" i="1" dirty="0" smtClean="0">
                            <a:solidFill>
                              <a:srgbClr val="92D050"/>
                            </a:solidFill>
                            <a:latin typeface="Cambria Math" panose="02040503050406030204" pitchFamily="18" charset="0"/>
                          </a:rPr>
                          <m:t>IT</m:t>
                        </m:r>
                        <m:r>
                          <a:rPr kumimoji="1" lang="zh-CN" altLang="en-US" i="1" dirty="0">
                            <a:solidFill>
                              <a:srgbClr val="92D050"/>
                            </a:solidFill>
                            <a:latin typeface="Cambria Math" panose="02040503050406030204" pitchFamily="18" charset="0"/>
                          </a:rPr>
                          <m:t>设备</m:t>
                        </m:r>
                        <m:r>
                          <a:rPr kumimoji="1" lang="zh-CN" altLang="en-US" i="1" dirty="0" smtClean="0">
                            <a:solidFill>
                              <a:srgbClr val="92D050"/>
                            </a:solidFill>
                            <a:latin typeface="Cambria Math" panose="02040503050406030204" pitchFamily="18" charset="0"/>
                          </a:rPr>
                          <m:t>总能耗</m:t>
                        </m:r>
                        <m:r>
                          <a:rPr kumimoji="1" lang="en-US" altLang="zh-CN" b="0" i="1" dirty="0" smtClean="0">
                            <a:solidFill>
                              <a:srgbClr val="92D050"/>
                            </a:solidFill>
                            <a:latin typeface="Cambria Math" panose="02040503050406030204" pitchFamily="18" charset="0"/>
                          </a:rPr>
                          <m:t>+</m:t>
                        </m:r>
                        <m:r>
                          <a:rPr kumimoji="1" lang="zh-CN" altLang="en-US" b="0" i="1" dirty="0" smtClean="0">
                            <a:solidFill>
                              <a:srgbClr val="92D050"/>
                            </a:solidFill>
                            <a:latin typeface="Cambria Math" panose="02040503050406030204" pitchFamily="18" charset="0"/>
                          </a:rPr>
                          <m:t> </m:t>
                        </m:r>
                        <m:r>
                          <a:rPr kumimoji="1" lang="zh-CN" altLang="en-US" i="1" dirty="0">
                            <a:solidFill>
                              <a:srgbClr val="92D050"/>
                            </a:solidFill>
                            <a:latin typeface="Cambria Math" panose="02040503050406030204" pitchFamily="18" charset="0"/>
                          </a:rPr>
                          <m:t>制冷</m:t>
                        </m:r>
                        <m:r>
                          <a:rPr kumimoji="1" lang="zh-CN" altLang="en-US" i="1" dirty="0" smtClean="0">
                            <a:solidFill>
                              <a:srgbClr val="92D050"/>
                            </a:solidFill>
                            <a:latin typeface="Cambria Math" panose="02040503050406030204" pitchFamily="18" charset="0"/>
                          </a:rPr>
                          <m:t>系统能耗</m:t>
                        </m:r>
                        <m:r>
                          <a:rPr kumimoji="1" lang="en-US" altLang="zh-CN" b="0" i="1" dirty="0" smtClean="0">
                            <a:solidFill>
                              <a:srgbClr val="92D050"/>
                            </a:solidFill>
                            <a:latin typeface="Cambria Math" panose="02040503050406030204" pitchFamily="18" charset="0"/>
                          </a:rPr>
                          <m:t>+</m:t>
                        </m:r>
                        <m:r>
                          <a:rPr kumimoji="1" lang="zh-CN" altLang="en-US" b="0" i="1" dirty="0" smtClean="0">
                            <a:solidFill>
                              <a:srgbClr val="92D050"/>
                            </a:solidFill>
                            <a:latin typeface="Cambria Math" panose="02040503050406030204" pitchFamily="18" charset="0"/>
                          </a:rPr>
                          <m:t> </m:t>
                        </m:r>
                        <m:r>
                          <a:rPr kumimoji="1" lang="zh-CN" altLang="en-US" i="1" dirty="0">
                            <a:solidFill>
                              <a:srgbClr val="92D050"/>
                            </a:solidFill>
                            <a:latin typeface="Cambria Math" panose="02040503050406030204" pitchFamily="18" charset="0"/>
                          </a:rPr>
                          <m:t>电力</m:t>
                        </m:r>
                        <m:r>
                          <a:rPr kumimoji="1" lang="zh-CN" altLang="en-US" i="1" dirty="0" smtClean="0">
                            <a:solidFill>
                              <a:srgbClr val="92D050"/>
                            </a:solidFill>
                            <a:latin typeface="Cambria Math" panose="02040503050406030204" pitchFamily="18" charset="0"/>
                          </a:rPr>
                          <m:t>系统</m:t>
                        </m:r>
                        <m:r>
                          <a:rPr kumimoji="1" lang="zh-CN" altLang="en-US" i="1" dirty="0">
                            <a:solidFill>
                              <a:srgbClr val="92D050"/>
                            </a:solidFill>
                            <a:latin typeface="Cambria Math" panose="02040503050406030204" pitchFamily="18" charset="0"/>
                          </a:rPr>
                          <m:t>能耗</m:t>
                        </m:r>
                        <m:r>
                          <a:rPr kumimoji="1" lang="en-US" altLang="zh-CN" b="0" i="1" dirty="0" smtClean="0">
                            <a:solidFill>
                              <a:srgbClr val="92D050"/>
                            </a:solidFill>
                            <a:latin typeface="Cambria Math" panose="02040503050406030204" pitchFamily="18" charset="0"/>
                          </a:rPr>
                          <m:t>+</m:t>
                        </m:r>
                        <m:r>
                          <a:rPr kumimoji="1" lang="zh-CN" altLang="en-US" b="0" i="1" dirty="0" smtClean="0">
                            <a:solidFill>
                              <a:srgbClr val="92D050"/>
                            </a:solidFill>
                            <a:latin typeface="Cambria Math" panose="02040503050406030204" pitchFamily="18" charset="0"/>
                          </a:rPr>
                          <m:t> </m:t>
                        </m:r>
                        <m:r>
                          <a:rPr kumimoji="1" lang="zh-CN" altLang="en-US" i="1" dirty="0">
                            <a:solidFill>
                              <a:srgbClr val="92D050"/>
                            </a:solidFill>
                            <a:latin typeface="Cambria Math" panose="02040503050406030204" pitchFamily="18" charset="0"/>
                          </a:rPr>
                          <m:t>其他</m:t>
                        </m:r>
                        <m:r>
                          <a:rPr kumimoji="1" lang="zh-CN" altLang="en-US" i="1" dirty="0" smtClean="0">
                            <a:solidFill>
                              <a:srgbClr val="92D050"/>
                            </a:solidFill>
                            <a:latin typeface="Cambria Math" panose="02040503050406030204" pitchFamily="18" charset="0"/>
                          </a:rPr>
                          <m:t>能耗</m:t>
                        </m:r>
                      </m:num>
                      <m:den>
                        <m:r>
                          <m:rPr>
                            <m:sty m:val="p"/>
                          </m:rPr>
                          <a:rPr kumimoji="1" lang="en-US" altLang="zh-CN" i="1" dirty="0">
                            <a:solidFill>
                              <a:srgbClr val="92D050"/>
                            </a:solidFill>
                            <a:latin typeface="Cambria Math" panose="02040503050406030204" pitchFamily="18" charset="0"/>
                          </a:rPr>
                          <m:t>I</m:t>
                        </m:r>
                        <m:r>
                          <m:rPr>
                            <m:sty m:val="p"/>
                          </m:rPr>
                          <a:rPr kumimoji="1" lang="en-US" altLang="zh-CN" i="1" dirty="0" smtClean="0">
                            <a:solidFill>
                              <a:srgbClr val="92D050"/>
                            </a:solidFill>
                            <a:latin typeface="Cambria Math" panose="02040503050406030204" pitchFamily="18" charset="0"/>
                          </a:rPr>
                          <m:t>T</m:t>
                        </m:r>
                        <m:r>
                          <a:rPr kumimoji="1" lang="zh-CN" altLang="en-US" i="1" dirty="0" smtClean="0">
                            <a:solidFill>
                              <a:srgbClr val="92D050"/>
                            </a:solidFill>
                            <a:latin typeface="Cambria Math" panose="02040503050406030204" pitchFamily="18" charset="0"/>
                          </a:rPr>
                          <m:t>设备总能耗</m:t>
                        </m:r>
                      </m:den>
                    </m:f>
                  </m:oMath>
                </a14:m>
                <a:endParaRPr kumimoji="1" lang="en-US" altLang="zh-CN" dirty="0">
                  <a:solidFill>
                    <a:srgbClr val="92D050"/>
                  </a:solidFill>
                  <a:ea typeface="SimHei" panose="02010609060101010101" pitchFamily="49" charset="-122"/>
                </a:endParaRPr>
              </a:p>
              <a:p>
                <a:pPr marL="0" indent="0">
                  <a:buNone/>
                </a:pPr>
                <a:endParaRPr kumimoji="1" lang="en-US" altLang="zh-CN" b="0" i="0" dirty="0">
                  <a:solidFill>
                    <a:srgbClr val="92D050"/>
                  </a:solidFill>
                  <a:ea typeface="SimHei" panose="02010609060101010101" pitchFamily="49" charset="-122"/>
                </a:endParaRPr>
              </a:p>
              <a:p>
                <a:pPr marL="0" indent="0">
                  <a:buNone/>
                </a:pPr>
                <a:r>
                  <a:rPr kumimoji="1" lang="en-US" altLang="zh-CN" dirty="0">
                    <a:solidFill>
                      <a:srgbClr val="92D050"/>
                    </a:solidFill>
                  </a:rPr>
                  <a:t>          </a:t>
                </a:r>
                <a14:m>
                  <m:oMath xmlns:m="http://schemas.openxmlformats.org/officeDocument/2006/math">
                    <m:r>
                      <a:rPr kumimoji="1" lang="en-US" altLang="zh-CN" b="0" i="0" dirty="0" smtClean="0">
                        <a:solidFill>
                          <a:srgbClr val="92D050"/>
                        </a:solidFill>
                        <a:latin typeface="Cambria Math" panose="02040503050406030204" pitchFamily="18" charset="0"/>
                      </a:rPr>
                      <m:t>=</m:t>
                    </m:r>
                    <m:r>
                      <a:rPr kumimoji="1" lang="zh-CN" altLang="en-US" b="0" i="0" dirty="0" smtClean="0">
                        <a:solidFill>
                          <a:srgbClr val="92D050"/>
                        </a:solidFill>
                        <a:latin typeface="Cambria Math" panose="02040503050406030204" pitchFamily="18" charset="0"/>
                      </a:rPr>
                      <m:t> </m:t>
                    </m:r>
                    <m:r>
                      <a:rPr kumimoji="1" lang="en-US" altLang="zh-CN" b="0" i="0" dirty="0" smtClean="0">
                        <a:solidFill>
                          <a:srgbClr val="92D050"/>
                        </a:solidFill>
                        <a:latin typeface="Cambria Math" panose="02040503050406030204" pitchFamily="18" charset="0"/>
                      </a:rPr>
                      <m:t>1+</m:t>
                    </m:r>
                    <m:r>
                      <a:rPr kumimoji="1" lang="zh-CN" altLang="en-US" b="0" i="0" dirty="0" smtClean="0">
                        <a:solidFill>
                          <a:srgbClr val="92D050"/>
                        </a:solidFill>
                        <a:latin typeface="Cambria Math" panose="02040503050406030204" pitchFamily="18" charset="0"/>
                      </a:rPr>
                      <m:t> </m:t>
                    </m:r>
                    <m:f>
                      <m:fPr>
                        <m:ctrlPr>
                          <a:rPr kumimoji="1" lang="en" altLang="zh-CN" i="1" dirty="0">
                            <a:solidFill>
                              <a:srgbClr val="92D050"/>
                            </a:solidFill>
                            <a:latin typeface="Cambria Math" panose="02040503050406030204" pitchFamily="18" charset="0"/>
                          </a:rPr>
                        </m:ctrlPr>
                      </m:fPr>
                      <m:num>
                        <m:r>
                          <a:rPr kumimoji="1" lang="zh-CN" altLang="en-US" i="1" dirty="0">
                            <a:solidFill>
                              <a:srgbClr val="92D050"/>
                            </a:solidFill>
                            <a:latin typeface="Cambria Math" panose="02040503050406030204" pitchFamily="18" charset="0"/>
                          </a:rPr>
                          <m:t>制冷系统能耗</m:t>
                        </m:r>
                        <m:r>
                          <a:rPr kumimoji="1" lang="en-US" altLang="zh-CN" i="1" dirty="0">
                            <a:solidFill>
                              <a:srgbClr val="92D050"/>
                            </a:solidFill>
                            <a:latin typeface="Cambria Math" panose="02040503050406030204" pitchFamily="18" charset="0"/>
                          </a:rPr>
                          <m:t>+</m:t>
                        </m:r>
                        <m:r>
                          <a:rPr kumimoji="1" lang="zh-CN" altLang="en-US" i="1" dirty="0">
                            <a:solidFill>
                              <a:srgbClr val="92D050"/>
                            </a:solidFill>
                            <a:latin typeface="Cambria Math" panose="02040503050406030204" pitchFamily="18" charset="0"/>
                          </a:rPr>
                          <m:t> </m:t>
                        </m:r>
                        <m:r>
                          <a:rPr kumimoji="1" lang="zh-CN" altLang="en-US" i="1" dirty="0">
                            <a:solidFill>
                              <a:srgbClr val="92D050"/>
                            </a:solidFill>
                            <a:latin typeface="Cambria Math" panose="02040503050406030204" pitchFamily="18" charset="0"/>
                          </a:rPr>
                          <m:t>电力系统能耗</m:t>
                        </m:r>
                        <m:r>
                          <a:rPr kumimoji="1" lang="en-US" altLang="zh-CN" b="0" i="1" dirty="0" smtClean="0">
                            <a:solidFill>
                              <a:srgbClr val="92D050"/>
                            </a:solidFill>
                            <a:latin typeface="Cambria Math" panose="02040503050406030204" pitchFamily="18" charset="0"/>
                          </a:rPr>
                          <m:t>+</m:t>
                        </m:r>
                        <m:r>
                          <a:rPr kumimoji="1" lang="zh-CN" altLang="en-US" b="0" i="1" dirty="0" smtClean="0">
                            <a:solidFill>
                              <a:srgbClr val="92D050"/>
                            </a:solidFill>
                            <a:latin typeface="Cambria Math" panose="02040503050406030204" pitchFamily="18" charset="0"/>
                          </a:rPr>
                          <m:t> </m:t>
                        </m:r>
                        <m:r>
                          <a:rPr kumimoji="1" lang="zh-CN" altLang="en-US" i="1" dirty="0">
                            <a:solidFill>
                              <a:srgbClr val="92D050"/>
                            </a:solidFill>
                            <a:latin typeface="Cambria Math" panose="02040503050406030204" pitchFamily="18" charset="0"/>
                          </a:rPr>
                          <m:t>其他</m:t>
                        </m:r>
                        <m:r>
                          <a:rPr kumimoji="1" lang="zh-CN" altLang="en-US" i="1" dirty="0" smtClean="0">
                            <a:solidFill>
                              <a:srgbClr val="92D050"/>
                            </a:solidFill>
                            <a:latin typeface="Cambria Math" panose="02040503050406030204" pitchFamily="18" charset="0"/>
                          </a:rPr>
                          <m:t>能耗</m:t>
                        </m:r>
                      </m:num>
                      <m:den>
                        <m:r>
                          <m:rPr>
                            <m:sty m:val="p"/>
                          </m:rPr>
                          <a:rPr kumimoji="1" lang="en-US" altLang="zh-CN" i="1" dirty="0">
                            <a:solidFill>
                              <a:srgbClr val="92D050"/>
                            </a:solidFill>
                            <a:latin typeface="Cambria Math" panose="02040503050406030204" pitchFamily="18" charset="0"/>
                          </a:rPr>
                          <m:t>IT</m:t>
                        </m:r>
                        <m:r>
                          <a:rPr kumimoji="1" lang="zh-CN" altLang="en-US" i="1" dirty="0">
                            <a:solidFill>
                              <a:srgbClr val="92D050"/>
                            </a:solidFill>
                            <a:latin typeface="Cambria Math" panose="02040503050406030204" pitchFamily="18" charset="0"/>
                          </a:rPr>
                          <m:t>设备总能耗</m:t>
                        </m:r>
                      </m:den>
                    </m:f>
                  </m:oMath>
                </a14:m>
                <a:endParaRPr kumimoji="1" lang="en-US" altLang="zh-CN" dirty="0">
                  <a:solidFill>
                    <a:srgbClr val="92D050"/>
                  </a:solidFill>
                  <a:ea typeface="SimHei" panose="02010609060101010101" pitchFamily="49" charset="-122"/>
                </a:endParaRPr>
              </a:p>
              <a:p>
                <a:pPr marL="0" indent="0" algn="ctr">
                  <a:buNone/>
                </a:pPr>
                <a:endParaRPr kumimoji="1" lang="en-US" altLang="zh-CN" b="1" i="1" dirty="0">
                  <a:solidFill>
                    <a:srgbClr val="92D050"/>
                  </a:solidFill>
                  <a:ea typeface="SimHei" panose="02010609060101010101" pitchFamily="49" charset="-122"/>
                </a:endParaRPr>
              </a:p>
              <a:p>
                <a:pPr marL="0" indent="0" algn="ctr">
                  <a:buNone/>
                </a:pPr>
                <a:r>
                  <a:rPr kumimoji="1" lang="en-US" altLang="zh-CN" sz="2400" b="1" dirty="0">
                    <a:solidFill>
                      <a:srgbClr val="FF0000"/>
                    </a:solidFill>
                    <a:ea typeface="SimHei" panose="02010609060101010101" pitchFamily="49" charset="-122"/>
                  </a:rPr>
                  <a:t>PUE</a:t>
                </a:r>
                <a:r>
                  <a:rPr kumimoji="1" lang="zh-CN" altLang="en-US" sz="2400" b="1" dirty="0">
                    <a:solidFill>
                      <a:srgbClr val="FF0000"/>
                    </a:solidFill>
                    <a:ea typeface="SimHei" panose="02010609060101010101" pitchFamily="49" charset="-122"/>
                  </a:rPr>
                  <a:t>越接近</a:t>
                </a:r>
                <a:r>
                  <a:rPr kumimoji="1" lang="en-US" altLang="zh-CN" sz="2400" b="1" dirty="0">
                    <a:solidFill>
                      <a:srgbClr val="FF0000"/>
                    </a:solidFill>
                    <a:ea typeface="SimHei" panose="02010609060101010101" pitchFamily="49" charset="-122"/>
                  </a:rPr>
                  <a:t>1</a:t>
                </a:r>
                <a:r>
                  <a:rPr kumimoji="1" lang="zh-CN" altLang="en-US" sz="2400" b="1" dirty="0">
                    <a:solidFill>
                      <a:srgbClr val="FF0000"/>
                    </a:solidFill>
                    <a:ea typeface="SimHei" panose="02010609060101010101" pitchFamily="49" charset="-122"/>
                  </a:rPr>
                  <a:t>，能效越好</a:t>
                </a:r>
                <a:endParaRPr kumimoji="1" lang="en-US" altLang="zh-CN" sz="2400" b="1" dirty="0">
                  <a:solidFill>
                    <a:srgbClr val="FF0000"/>
                  </a:solidFill>
                  <a:ea typeface="SimHei" panose="02010609060101010101" pitchFamily="49" charset="-122"/>
                </a:endParaRPr>
              </a:p>
            </p:txBody>
          </p:sp>
        </mc:Choice>
        <mc:Fallback>
          <p:sp>
            <p:nvSpPr>
              <p:cNvPr id="8" name="内容占位符 2"/>
              <p:cNvSpPr txBox="1">
                <a:spLocks noRot="1" noChangeAspect="1" noMove="1" noResize="1" noEditPoints="1" noAdjustHandles="1" noChangeArrowheads="1" noChangeShapeType="1" noTextEdit="1"/>
              </p:cNvSpPr>
              <p:nvPr/>
            </p:nvSpPr>
            <p:spPr>
              <a:xfrm>
                <a:off x="125595" y="1032749"/>
                <a:ext cx="11940810" cy="5601749"/>
              </a:xfrm>
              <a:prstGeom prst="rect">
                <a:avLst/>
              </a:prstGeom>
              <a:blipFill rotWithShape="1">
                <a:blip r:embed="rId1"/>
                <a:stretch>
                  <a:fillRect l="-1073" t="-2285" b="-3482"/>
                </a:stretch>
              </a:blipFill>
            </p:spPr>
            <p:txBody>
              <a:bodyPr/>
              <a:lstStyle/>
              <a:p>
                <a:r>
                  <a:rPr lang="zh-CN" altLang="en-US">
                    <a:noFill/>
                  </a:rPr>
                  <a:t> </a:t>
                </a:r>
                <a:endParaRPr lang="zh-CN" altLang="en-US">
                  <a:noFill/>
                </a:endParaRPr>
              </a:p>
            </p:txBody>
          </p:sp>
        </mc:Fallback>
      </mc:AlternateContent>
    </p:spTree>
  </p:cSld>
  <p:clrMapOvr>
    <a:masterClrMapping/>
  </p:clrMapOvr>
  <p:transition advTm="6193">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背景介绍</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75776" y="838121"/>
            <a:ext cx="4840448" cy="523220"/>
          </a:xfrm>
          <a:prstGeom prst="rect">
            <a:avLst/>
          </a:prstGeom>
          <a:noFill/>
        </p:spPr>
        <p:txBody>
          <a:bodyPr wrap="square" rtlCol="0">
            <a:spAutoFit/>
          </a:bodyPr>
          <a:lstStyle/>
          <a:p>
            <a:r>
              <a:rPr lang="zh-CN" altLang="en-US" sz="2800" b="1" dirty="0">
                <a:solidFill>
                  <a:schemeClr val="accent4"/>
                </a:solidFill>
              </a:rPr>
              <a:t>如何提高数据中心能效</a:t>
            </a:r>
            <a:endParaRPr lang="zh-CN" altLang="en-US" sz="2800" b="1" dirty="0">
              <a:solidFill>
                <a:schemeClr val="accent4"/>
              </a:solidFill>
            </a:endParaRPr>
          </a:p>
        </p:txBody>
      </p:sp>
      <p:sp>
        <p:nvSpPr>
          <p:cNvPr id="6" name="内容占位符 3"/>
          <p:cNvSpPr txBox="1"/>
          <p:nvPr/>
        </p:nvSpPr>
        <p:spPr>
          <a:xfrm>
            <a:off x="342265" y="1493916"/>
            <a:ext cx="10609577" cy="452596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Clr>
                <a:schemeClr val="accent1"/>
              </a:buClr>
              <a:buFont typeface="Wingdings" panose="05000000000000000000" pitchFamily="2" charset="2"/>
              <a:buChar char="u"/>
            </a:pPr>
            <a:r>
              <a:rPr lang="zh-CN" altLang="en-US" sz="3200" dirty="0">
                <a:solidFill>
                  <a:schemeClr val="accent2"/>
                </a:solidFill>
                <a:ea typeface="黑体" panose="02010609060101010101" pitchFamily="49" charset="-122"/>
              </a:rPr>
              <a:t>降低</a:t>
            </a:r>
            <a:r>
              <a:rPr lang="en-US" altLang="zh-CN" sz="3200" dirty="0">
                <a:solidFill>
                  <a:schemeClr val="accent2"/>
                </a:solidFill>
                <a:ea typeface="黑体" panose="02010609060101010101" pitchFamily="49" charset="-122"/>
              </a:rPr>
              <a:t>IT</a:t>
            </a:r>
            <a:r>
              <a:rPr lang="zh-CN" altLang="en-US" sz="3200" dirty="0">
                <a:solidFill>
                  <a:schemeClr val="accent2"/>
                </a:solidFill>
                <a:ea typeface="黑体" panose="02010609060101010101" pitchFamily="49" charset="-122"/>
              </a:rPr>
              <a:t>设备能耗</a:t>
            </a:r>
            <a:endParaRPr lang="en-US" altLang="zh-CN" sz="3200" dirty="0">
              <a:solidFill>
                <a:schemeClr val="accent2"/>
              </a:solidFill>
              <a:ea typeface="黑体" panose="02010609060101010101" pitchFamily="49" charset="-122"/>
            </a:endParaRPr>
          </a:p>
          <a:p>
            <a:pPr marL="457200" indent="-457200" algn="l">
              <a:buClr>
                <a:schemeClr val="accent1"/>
              </a:buClr>
              <a:buFont typeface="Wingdings" panose="05000000000000000000" pitchFamily="2" charset="2"/>
              <a:buChar char="u"/>
            </a:pPr>
            <a:r>
              <a:rPr lang="zh-CN" altLang="en-US" sz="3200" dirty="0">
                <a:solidFill>
                  <a:schemeClr val="accent2"/>
                </a:solidFill>
                <a:ea typeface="黑体" panose="02010609060101010101" pitchFamily="49" charset="-122"/>
              </a:rPr>
              <a:t>降低非</a:t>
            </a:r>
            <a:r>
              <a:rPr lang="en-US" altLang="zh-CN" sz="3200" dirty="0">
                <a:solidFill>
                  <a:schemeClr val="accent2"/>
                </a:solidFill>
                <a:ea typeface="黑体" panose="02010609060101010101" pitchFamily="49" charset="-122"/>
              </a:rPr>
              <a:t>IT</a:t>
            </a:r>
            <a:r>
              <a:rPr lang="zh-CN" altLang="en-US" sz="3200" dirty="0">
                <a:solidFill>
                  <a:schemeClr val="accent2"/>
                </a:solidFill>
                <a:ea typeface="黑体" panose="02010609060101010101" pitchFamily="49" charset="-122"/>
              </a:rPr>
              <a:t>设备能耗（主要为制冷系统和电力系统能耗）</a:t>
            </a:r>
            <a:endParaRPr lang="en-US" altLang="zh-CN" sz="3200" dirty="0">
              <a:solidFill>
                <a:schemeClr val="accent2"/>
              </a:solidFill>
            </a:endParaRPr>
          </a:p>
          <a:p>
            <a:pPr marL="914400" lvl="1" indent="-457200" algn="l">
              <a:lnSpc>
                <a:spcPct val="150000"/>
              </a:lnSpc>
              <a:buClr>
                <a:srgbClr val="FF0000"/>
              </a:buClr>
              <a:buFont typeface="Wingdings" panose="05000000000000000000" pitchFamily="2" charset="2"/>
              <a:buChar char="Ø"/>
            </a:pPr>
            <a:r>
              <a:rPr lang="zh-CN" altLang="en-US" sz="2800" dirty="0">
                <a:solidFill>
                  <a:schemeClr val="accent2"/>
                </a:solidFill>
                <a:ea typeface="黑体" panose="02010609060101010101" pitchFamily="49" charset="-122"/>
              </a:rPr>
              <a:t>降低制冷系统能耗</a:t>
            </a:r>
            <a:endParaRPr lang="en-US" altLang="zh-CN" sz="2800" dirty="0">
              <a:solidFill>
                <a:schemeClr val="accent2"/>
              </a:solidFill>
              <a:ea typeface="黑体" panose="02010609060101010101" pitchFamily="49" charset="-122"/>
            </a:endParaRPr>
          </a:p>
          <a:p>
            <a:pPr marL="1099820" lvl="2" indent="-342900" algn="l">
              <a:lnSpc>
                <a:spcPct val="150000"/>
              </a:lnSpc>
              <a:buFont typeface="Wingdings" panose="05000000000000000000" pitchFamily="2" charset="2"/>
              <a:buChar char="l"/>
            </a:pPr>
            <a:r>
              <a:rPr lang="zh-CN" altLang="en-US" sz="2400" dirty="0">
                <a:solidFill>
                  <a:schemeClr val="accent2"/>
                </a:solidFill>
                <a:ea typeface="黑体" panose="02010609060101010101" pitchFamily="49" charset="-122"/>
              </a:rPr>
              <a:t>提高数据中心温度</a:t>
            </a:r>
            <a:endParaRPr lang="en-US" altLang="zh-CN" sz="2400" dirty="0">
              <a:solidFill>
                <a:schemeClr val="accent2"/>
              </a:solidFill>
              <a:ea typeface="黑体" panose="02010609060101010101" pitchFamily="49" charset="-122"/>
            </a:endParaRPr>
          </a:p>
          <a:p>
            <a:pPr marL="1099820" lvl="2" indent="-342900" algn="l">
              <a:lnSpc>
                <a:spcPct val="150000"/>
              </a:lnSpc>
              <a:buFont typeface="Wingdings" panose="05000000000000000000" pitchFamily="2" charset="2"/>
              <a:buChar char="l"/>
            </a:pPr>
            <a:r>
              <a:rPr lang="zh-CN" altLang="en-US" sz="2400" dirty="0">
                <a:solidFill>
                  <a:schemeClr val="accent2"/>
                </a:solidFill>
                <a:ea typeface="黑体" panose="02010609060101010101" pitchFamily="49" charset="-122"/>
              </a:rPr>
              <a:t>充分利用自然冷源</a:t>
            </a:r>
            <a:endParaRPr lang="en-US" altLang="zh-CN" sz="2000" dirty="0">
              <a:solidFill>
                <a:schemeClr val="accent2"/>
              </a:solidFill>
              <a:ea typeface="黑体" panose="02010609060101010101" pitchFamily="49" charset="-122"/>
            </a:endParaRPr>
          </a:p>
          <a:p>
            <a:pPr marL="914400" lvl="1" indent="-457200" algn="l">
              <a:lnSpc>
                <a:spcPct val="150000"/>
              </a:lnSpc>
              <a:buClr>
                <a:srgbClr val="FF0000"/>
              </a:buClr>
              <a:buFont typeface="Wingdings" panose="05000000000000000000" pitchFamily="2" charset="2"/>
              <a:buChar char="Ø"/>
            </a:pPr>
            <a:r>
              <a:rPr lang="zh-CN" altLang="en-US" sz="2800" dirty="0">
                <a:solidFill>
                  <a:schemeClr val="accent2"/>
                </a:solidFill>
                <a:ea typeface="黑体" panose="02010609060101010101" pitchFamily="49" charset="-122"/>
              </a:rPr>
              <a:t>电力系统能耗</a:t>
            </a:r>
            <a:endParaRPr lang="en-US" altLang="zh-CN" sz="2800" dirty="0">
              <a:solidFill>
                <a:schemeClr val="accent2"/>
              </a:solidFill>
              <a:ea typeface="黑体" panose="02010609060101010101" pitchFamily="49" charset="-122"/>
            </a:endParaRPr>
          </a:p>
          <a:p>
            <a:pPr marL="1257300" lvl="2" indent="-342900" algn="l">
              <a:lnSpc>
                <a:spcPct val="150000"/>
              </a:lnSpc>
              <a:buFont typeface="Wingdings" panose="05000000000000000000" pitchFamily="2" charset="2"/>
              <a:buChar char="l"/>
            </a:pPr>
            <a:r>
              <a:rPr lang="zh-CN" altLang="en-US" sz="2400" dirty="0">
                <a:solidFill>
                  <a:schemeClr val="accent2"/>
                </a:solidFill>
                <a:ea typeface="黑体" panose="02010609060101010101" pitchFamily="49" charset="-122"/>
              </a:rPr>
              <a:t>缩短电力传输距离</a:t>
            </a:r>
            <a:endParaRPr lang="en-US" altLang="zh-CN" sz="2400" dirty="0">
              <a:solidFill>
                <a:schemeClr val="accent2"/>
              </a:solidFill>
              <a:ea typeface="黑体" panose="02010609060101010101" pitchFamily="49" charset="-122"/>
            </a:endParaRPr>
          </a:p>
          <a:p>
            <a:pPr marL="1257300" lvl="2" indent="-342900" algn="l">
              <a:lnSpc>
                <a:spcPct val="150000"/>
              </a:lnSpc>
              <a:buFont typeface="Wingdings" panose="05000000000000000000" pitchFamily="2" charset="2"/>
              <a:buChar char="l"/>
            </a:pPr>
            <a:r>
              <a:rPr lang="zh-CN" altLang="en-US" sz="2400" dirty="0">
                <a:solidFill>
                  <a:schemeClr val="accent2"/>
                </a:solidFill>
                <a:ea typeface="黑体" panose="02010609060101010101" pitchFamily="49" charset="-122"/>
              </a:rPr>
              <a:t>优化电力分配路线</a:t>
            </a:r>
            <a:endParaRPr lang="en-US" altLang="zh-CN" sz="2400" dirty="0">
              <a:solidFill>
                <a:schemeClr val="accent2"/>
              </a:solidFill>
              <a:ea typeface="黑体" panose="02010609060101010101" pitchFamily="49" charset="-122"/>
            </a:endParaRPr>
          </a:p>
        </p:txBody>
      </p:sp>
    </p:spTree>
  </p:cSld>
  <p:clrMapOvr>
    <a:masterClrMapping/>
  </p:clrMapOvr>
  <p:transition advTm="6193">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42265" y="243205"/>
            <a:ext cx="243205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cs typeface="Segoe UI" panose="020B0502040204020203" pitchFamily="34" charset="0"/>
              </a:rPr>
              <a:t>背景介绍</a:t>
            </a:r>
            <a:endParaRPr lang="en-US" altLang="zh-CN" sz="2000" dirty="0">
              <a:solidFill>
                <a:schemeClr val="bg1"/>
              </a:solidFill>
              <a:latin typeface="微软雅黑" panose="020B0503020204020204" charset="-122"/>
              <a:ea typeface="微软雅黑" panose="020B0503020204020204" charset="-122"/>
              <a:cs typeface="Segoe UI" panose="020B0502040204020203" pitchFamily="34" charset="0"/>
            </a:endParaRPr>
          </a:p>
        </p:txBody>
      </p:sp>
      <p:cxnSp>
        <p:nvCxnSpPr>
          <p:cNvPr id="5" name="直接连接符 4"/>
          <p:cNvCxnSpPr/>
          <p:nvPr/>
        </p:nvCxnSpPr>
        <p:spPr>
          <a:xfrm>
            <a:off x="397978" y="633969"/>
            <a:ext cx="2347762"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32524"/>
                </a:gs>
                <a:gs pos="99000">
                  <a:srgbClr val="2C2C2C"/>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204596" y="1712326"/>
            <a:ext cx="2020615" cy="2025531"/>
            <a:chOff x="1312099" y="2614471"/>
            <a:chExt cx="2020615" cy="2025531"/>
          </a:xfrm>
          <a:solidFill>
            <a:srgbClr val="53D2FF"/>
          </a:solidFill>
        </p:grpSpPr>
        <p:sp>
          <p:nvSpPr>
            <p:cNvPr id="2" name="Freeform 7"/>
            <p:cNvSpPr>
              <a:spLocks noEditPoints="1"/>
            </p:cNvSpPr>
            <p:nvPr/>
          </p:nvSpPr>
          <p:spPr bwMode="auto">
            <a:xfrm>
              <a:off x="1312099" y="2614471"/>
              <a:ext cx="2020615" cy="2025531"/>
            </a:xfrm>
            <a:custGeom>
              <a:avLst/>
              <a:gdLst>
                <a:gd name="T0" fmla="*/ 174 w 348"/>
                <a:gd name="T1" fmla="*/ 349 h 349"/>
                <a:gd name="T2" fmla="*/ 0 w 348"/>
                <a:gd name="T3" fmla="*/ 175 h 349"/>
                <a:gd name="T4" fmla="*/ 174 w 348"/>
                <a:gd name="T5" fmla="*/ 0 h 349"/>
                <a:gd name="T6" fmla="*/ 348 w 348"/>
                <a:gd name="T7" fmla="*/ 175 h 349"/>
                <a:gd name="T8" fmla="*/ 174 w 348"/>
                <a:gd name="T9" fmla="*/ 349 h 349"/>
                <a:gd name="T10" fmla="*/ 174 w 348"/>
                <a:gd name="T11" fmla="*/ 10 h 349"/>
                <a:gd name="T12" fmla="*/ 9 w 348"/>
                <a:gd name="T13" fmla="*/ 175 h 349"/>
                <a:gd name="T14" fmla="*/ 174 w 348"/>
                <a:gd name="T15" fmla="*/ 339 h 349"/>
                <a:gd name="T16" fmla="*/ 339 w 348"/>
                <a:gd name="T17" fmla="*/ 175 h 349"/>
                <a:gd name="T18" fmla="*/ 174 w 348"/>
                <a:gd name="T19"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49">
                  <a:moveTo>
                    <a:pt x="174" y="349"/>
                  </a:moveTo>
                  <a:cubicBezTo>
                    <a:pt x="78" y="349"/>
                    <a:pt x="0" y="270"/>
                    <a:pt x="0" y="175"/>
                  </a:cubicBezTo>
                  <a:cubicBezTo>
                    <a:pt x="0" y="79"/>
                    <a:pt x="78" y="0"/>
                    <a:pt x="174" y="0"/>
                  </a:cubicBezTo>
                  <a:cubicBezTo>
                    <a:pt x="270" y="0"/>
                    <a:pt x="348" y="79"/>
                    <a:pt x="348" y="175"/>
                  </a:cubicBezTo>
                  <a:cubicBezTo>
                    <a:pt x="348" y="270"/>
                    <a:pt x="270" y="349"/>
                    <a:pt x="174" y="349"/>
                  </a:cubicBezTo>
                  <a:close/>
                  <a:moveTo>
                    <a:pt x="174" y="10"/>
                  </a:moveTo>
                  <a:cubicBezTo>
                    <a:pt x="83" y="10"/>
                    <a:pt x="9" y="84"/>
                    <a:pt x="9" y="175"/>
                  </a:cubicBezTo>
                  <a:cubicBezTo>
                    <a:pt x="9" y="265"/>
                    <a:pt x="83" y="339"/>
                    <a:pt x="174" y="339"/>
                  </a:cubicBezTo>
                  <a:cubicBezTo>
                    <a:pt x="265" y="339"/>
                    <a:pt x="339" y="265"/>
                    <a:pt x="339" y="175"/>
                  </a:cubicBezTo>
                  <a:cubicBezTo>
                    <a:pt x="339" y="84"/>
                    <a:pt x="265" y="10"/>
                    <a:pt x="17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Rectangle 8"/>
            <p:cNvSpPr>
              <a:spLocks noChangeArrowheads="1"/>
            </p:cNvSpPr>
            <p:nvPr/>
          </p:nvSpPr>
          <p:spPr bwMode="auto">
            <a:xfrm>
              <a:off x="2322407" y="2816041"/>
              <a:ext cx="12292" cy="2335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Rectangle 9"/>
            <p:cNvSpPr>
              <a:spLocks noChangeArrowheads="1"/>
            </p:cNvSpPr>
            <p:nvPr/>
          </p:nvSpPr>
          <p:spPr bwMode="auto">
            <a:xfrm>
              <a:off x="2322407" y="4187699"/>
              <a:ext cx="12292" cy="2384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 name="Rectangle 10"/>
            <p:cNvSpPr>
              <a:spLocks noChangeArrowheads="1"/>
            </p:cNvSpPr>
            <p:nvPr/>
          </p:nvSpPr>
          <p:spPr bwMode="auto">
            <a:xfrm>
              <a:off x="152596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Freeform 12"/>
            <p:cNvSpPr/>
            <p:nvPr/>
          </p:nvSpPr>
          <p:spPr bwMode="auto">
            <a:xfrm>
              <a:off x="2637053" y="2914368"/>
              <a:ext cx="98327" cy="157323"/>
            </a:xfrm>
            <a:custGeom>
              <a:avLst/>
              <a:gdLst>
                <a:gd name="T0" fmla="*/ 4 w 40"/>
                <a:gd name="T1" fmla="*/ 64 h 64"/>
                <a:gd name="T2" fmla="*/ 0 w 40"/>
                <a:gd name="T3" fmla="*/ 60 h 64"/>
                <a:gd name="T4" fmla="*/ 35 w 40"/>
                <a:gd name="T5" fmla="*/ 0 h 64"/>
                <a:gd name="T6" fmla="*/ 40 w 40"/>
                <a:gd name="T7" fmla="*/ 3 h 64"/>
                <a:gd name="T8" fmla="*/ 4 w 40"/>
                <a:gd name="T9" fmla="*/ 64 h 64"/>
              </a:gdLst>
              <a:ahLst/>
              <a:cxnLst>
                <a:cxn ang="0">
                  <a:pos x="T0" y="T1"/>
                </a:cxn>
                <a:cxn ang="0">
                  <a:pos x="T2" y="T3"/>
                </a:cxn>
                <a:cxn ang="0">
                  <a:pos x="T4" y="T5"/>
                </a:cxn>
                <a:cxn ang="0">
                  <a:pos x="T6" y="T7"/>
                </a:cxn>
                <a:cxn ang="0">
                  <a:pos x="T8" y="T9"/>
                </a:cxn>
              </a:cxnLst>
              <a:rect l="0" t="0" r="r" b="b"/>
              <a:pathLst>
                <a:path w="40" h="64">
                  <a:moveTo>
                    <a:pt x="4" y="64"/>
                  </a:moveTo>
                  <a:lnTo>
                    <a:pt x="0" y="60"/>
                  </a:lnTo>
                  <a:lnTo>
                    <a:pt x="35" y="0"/>
                  </a:lnTo>
                  <a:lnTo>
                    <a:pt x="40" y="3"/>
                  </a:lnTo>
                  <a:lnTo>
                    <a:pt x="4"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
            <p:cNvSpPr/>
            <p:nvPr/>
          </p:nvSpPr>
          <p:spPr bwMode="auto">
            <a:xfrm>
              <a:off x="2880411" y="3211807"/>
              <a:ext cx="149949" cy="93410"/>
            </a:xfrm>
            <a:custGeom>
              <a:avLst/>
              <a:gdLst>
                <a:gd name="T0" fmla="*/ 2 w 61"/>
                <a:gd name="T1" fmla="*/ 38 h 38"/>
                <a:gd name="T2" fmla="*/ 0 w 61"/>
                <a:gd name="T3" fmla="*/ 33 h 38"/>
                <a:gd name="T4" fmla="*/ 56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3"/>
                  </a:lnTo>
                  <a:lnTo>
                    <a:pt x="56"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4"/>
            <p:cNvSpPr/>
            <p:nvPr/>
          </p:nvSpPr>
          <p:spPr bwMode="auto">
            <a:xfrm>
              <a:off x="1916809" y="4170493"/>
              <a:ext cx="98327" cy="149949"/>
            </a:xfrm>
            <a:custGeom>
              <a:avLst/>
              <a:gdLst>
                <a:gd name="T0" fmla="*/ 4 w 40"/>
                <a:gd name="T1" fmla="*/ 61 h 61"/>
                <a:gd name="T2" fmla="*/ 0 w 40"/>
                <a:gd name="T3" fmla="*/ 56 h 61"/>
                <a:gd name="T4" fmla="*/ 35 w 40"/>
                <a:gd name="T5" fmla="*/ 0 h 61"/>
                <a:gd name="T6" fmla="*/ 40 w 40"/>
                <a:gd name="T7" fmla="*/ 2 h 61"/>
                <a:gd name="T8" fmla="*/ 4 w 40"/>
                <a:gd name="T9" fmla="*/ 61 h 61"/>
              </a:gdLst>
              <a:ahLst/>
              <a:cxnLst>
                <a:cxn ang="0">
                  <a:pos x="T0" y="T1"/>
                </a:cxn>
                <a:cxn ang="0">
                  <a:pos x="T2" y="T3"/>
                </a:cxn>
                <a:cxn ang="0">
                  <a:pos x="T4" y="T5"/>
                </a:cxn>
                <a:cxn ang="0">
                  <a:pos x="T6" y="T7"/>
                </a:cxn>
                <a:cxn ang="0">
                  <a:pos x="T8" y="T9"/>
                </a:cxn>
              </a:cxnLst>
              <a:rect l="0" t="0" r="r" b="b"/>
              <a:pathLst>
                <a:path w="40" h="61">
                  <a:moveTo>
                    <a:pt x="4" y="61"/>
                  </a:moveTo>
                  <a:lnTo>
                    <a:pt x="0" y="56"/>
                  </a:lnTo>
                  <a:lnTo>
                    <a:pt x="35" y="0"/>
                  </a:lnTo>
                  <a:lnTo>
                    <a:pt x="40" y="2"/>
                  </a:lnTo>
                  <a:lnTo>
                    <a:pt x="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5"/>
            <p:cNvSpPr/>
            <p:nvPr/>
          </p:nvSpPr>
          <p:spPr bwMode="auto">
            <a:xfrm>
              <a:off x="1631661" y="3932049"/>
              <a:ext cx="149949" cy="93410"/>
            </a:xfrm>
            <a:custGeom>
              <a:avLst/>
              <a:gdLst>
                <a:gd name="T0" fmla="*/ 2 w 61"/>
                <a:gd name="T1" fmla="*/ 38 h 38"/>
                <a:gd name="T2" fmla="*/ 0 w 61"/>
                <a:gd name="T3" fmla="*/ 35 h 38"/>
                <a:gd name="T4" fmla="*/ 59 w 61"/>
                <a:gd name="T5" fmla="*/ 0 h 38"/>
                <a:gd name="T6" fmla="*/ 61 w 61"/>
                <a:gd name="T7" fmla="*/ 5 h 38"/>
                <a:gd name="T8" fmla="*/ 2 w 61"/>
                <a:gd name="T9" fmla="*/ 38 h 38"/>
              </a:gdLst>
              <a:ahLst/>
              <a:cxnLst>
                <a:cxn ang="0">
                  <a:pos x="T0" y="T1"/>
                </a:cxn>
                <a:cxn ang="0">
                  <a:pos x="T2" y="T3"/>
                </a:cxn>
                <a:cxn ang="0">
                  <a:pos x="T4" y="T5"/>
                </a:cxn>
                <a:cxn ang="0">
                  <a:pos x="T6" y="T7"/>
                </a:cxn>
                <a:cxn ang="0">
                  <a:pos x="T8" y="T9"/>
                </a:cxn>
              </a:cxnLst>
              <a:rect l="0" t="0" r="r" b="b"/>
              <a:pathLst>
                <a:path w="61" h="38">
                  <a:moveTo>
                    <a:pt x="2" y="38"/>
                  </a:moveTo>
                  <a:lnTo>
                    <a:pt x="0" y="35"/>
                  </a:lnTo>
                  <a:lnTo>
                    <a:pt x="59" y="0"/>
                  </a:lnTo>
                  <a:lnTo>
                    <a:pt x="61" y="5"/>
                  </a:lnTo>
                  <a:lnTo>
                    <a:pt x="2"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6"/>
            <p:cNvSpPr/>
            <p:nvPr/>
          </p:nvSpPr>
          <p:spPr bwMode="auto">
            <a:xfrm>
              <a:off x="1631661" y="3211807"/>
              <a:ext cx="149949" cy="98327"/>
            </a:xfrm>
            <a:custGeom>
              <a:avLst/>
              <a:gdLst>
                <a:gd name="T0" fmla="*/ 59 w 61"/>
                <a:gd name="T1" fmla="*/ 40 h 40"/>
                <a:gd name="T2" fmla="*/ 0 w 61"/>
                <a:gd name="T3" fmla="*/ 5 h 40"/>
                <a:gd name="T4" fmla="*/ 2 w 61"/>
                <a:gd name="T5" fmla="*/ 0 h 40"/>
                <a:gd name="T6" fmla="*/ 61 w 61"/>
                <a:gd name="T7" fmla="*/ 35 h 40"/>
                <a:gd name="T8" fmla="*/ 59 w 61"/>
                <a:gd name="T9" fmla="*/ 40 h 40"/>
              </a:gdLst>
              <a:ahLst/>
              <a:cxnLst>
                <a:cxn ang="0">
                  <a:pos x="T0" y="T1"/>
                </a:cxn>
                <a:cxn ang="0">
                  <a:pos x="T2" y="T3"/>
                </a:cxn>
                <a:cxn ang="0">
                  <a:pos x="T4" y="T5"/>
                </a:cxn>
                <a:cxn ang="0">
                  <a:pos x="T6" y="T7"/>
                </a:cxn>
                <a:cxn ang="0">
                  <a:pos x="T8" y="T9"/>
                </a:cxn>
              </a:cxnLst>
              <a:rect l="0" t="0" r="r" b="b"/>
              <a:pathLst>
                <a:path w="61" h="40">
                  <a:moveTo>
                    <a:pt x="59" y="40"/>
                  </a:moveTo>
                  <a:lnTo>
                    <a:pt x="0" y="5"/>
                  </a:lnTo>
                  <a:lnTo>
                    <a:pt x="2" y="0"/>
                  </a:lnTo>
                  <a:lnTo>
                    <a:pt x="61" y="35"/>
                  </a:lnTo>
                  <a:lnTo>
                    <a:pt x="5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
            <p:cNvSpPr/>
            <p:nvPr/>
          </p:nvSpPr>
          <p:spPr bwMode="auto">
            <a:xfrm>
              <a:off x="2880411" y="3932049"/>
              <a:ext cx="145033" cy="93410"/>
            </a:xfrm>
            <a:custGeom>
              <a:avLst/>
              <a:gdLst>
                <a:gd name="T0" fmla="*/ 56 w 59"/>
                <a:gd name="T1" fmla="*/ 38 h 38"/>
                <a:gd name="T2" fmla="*/ 0 w 59"/>
                <a:gd name="T3" fmla="*/ 5 h 38"/>
                <a:gd name="T4" fmla="*/ 2 w 59"/>
                <a:gd name="T5" fmla="*/ 0 h 38"/>
                <a:gd name="T6" fmla="*/ 59 w 59"/>
                <a:gd name="T7" fmla="*/ 35 h 38"/>
                <a:gd name="T8" fmla="*/ 56 w 59"/>
                <a:gd name="T9" fmla="*/ 38 h 38"/>
              </a:gdLst>
              <a:ahLst/>
              <a:cxnLst>
                <a:cxn ang="0">
                  <a:pos x="T0" y="T1"/>
                </a:cxn>
                <a:cxn ang="0">
                  <a:pos x="T2" y="T3"/>
                </a:cxn>
                <a:cxn ang="0">
                  <a:pos x="T4" y="T5"/>
                </a:cxn>
                <a:cxn ang="0">
                  <a:pos x="T6" y="T7"/>
                </a:cxn>
                <a:cxn ang="0">
                  <a:pos x="T8" y="T9"/>
                </a:cxn>
              </a:cxnLst>
              <a:rect l="0" t="0" r="r" b="b"/>
              <a:pathLst>
                <a:path w="59" h="38">
                  <a:moveTo>
                    <a:pt x="56" y="38"/>
                  </a:moveTo>
                  <a:lnTo>
                    <a:pt x="0" y="5"/>
                  </a:lnTo>
                  <a:lnTo>
                    <a:pt x="2" y="0"/>
                  </a:lnTo>
                  <a:lnTo>
                    <a:pt x="59" y="35"/>
                  </a:lnTo>
                  <a:lnTo>
                    <a:pt x="56"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8"/>
            <p:cNvSpPr/>
            <p:nvPr/>
          </p:nvSpPr>
          <p:spPr bwMode="auto">
            <a:xfrm>
              <a:off x="2624761" y="4180325"/>
              <a:ext cx="93410" cy="152406"/>
            </a:xfrm>
            <a:custGeom>
              <a:avLst/>
              <a:gdLst>
                <a:gd name="T0" fmla="*/ 33 w 38"/>
                <a:gd name="T1" fmla="*/ 62 h 62"/>
                <a:gd name="T2" fmla="*/ 0 w 38"/>
                <a:gd name="T3" fmla="*/ 3 h 62"/>
                <a:gd name="T4" fmla="*/ 5 w 38"/>
                <a:gd name="T5" fmla="*/ 0 h 62"/>
                <a:gd name="T6" fmla="*/ 38 w 38"/>
                <a:gd name="T7" fmla="*/ 59 h 62"/>
                <a:gd name="T8" fmla="*/ 33 w 38"/>
                <a:gd name="T9" fmla="*/ 62 h 62"/>
              </a:gdLst>
              <a:ahLst/>
              <a:cxnLst>
                <a:cxn ang="0">
                  <a:pos x="T0" y="T1"/>
                </a:cxn>
                <a:cxn ang="0">
                  <a:pos x="T2" y="T3"/>
                </a:cxn>
                <a:cxn ang="0">
                  <a:pos x="T4" y="T5"/>
                </a:cxn>
                <a:cxn ang="0">
                  <a:pos x="T6" y="T7"/>
                </a:cxn>
                <a:cxn ang="0">
                  <a:pos x="T8" y="T9"/>
                </a:cxn>
              </a:cxnLst>
              <a:rect l="0" t="0" r="r" b="b"/>
              <a:pathLst>
                <a:path w="38" h="62">
                  <a:moveTo>
                    <a:pt x="33" y="62"/>
                  </a:moveTo>
                  <a:lnTo>
                    <a:pt x="0" y="3"/>
                  </a:lnTo>
                  <a:lnTo>
                    <a:pt x="5" y="0"/>
                  </a:lnTo>
                  <a:lnTo>
                    <a:pt x="38" y="59"/>
                  </a:lnTo>
                  <a:lnTo>
                    <a:pt x="33"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1899602" y="2934033"/>
              <a:ext cx="98327" cy="149949"/>
            </a:xfrm>
            <a:custGeom>
              <a:avLst/>
              <a:gdLst>
                <a:gd name="T0" fmla="*/ 35 w 40"/>
                <a:gd name="T1" fmla="*/ 61 h 61"/>
                <a:gd name="T2" fmla="*/ 0 w 40"/>
                <a:gd name="T3" fmla="*/ 2 h 61"/>
                <a:gd name="T4" fmla="*/ 4 w 40"/>
                <a:gd name="T5" fmla="*/ 0 h 61"/>
                <a:gd name="T6" fmla="*/ 40 w 40"/>
                <a:gd name="T7" fmla="*/ 59 h 61"/>
                <a:gd name="T8" fmla="*/ 35 w 40"/>
                <a:gd name="T9" fmla="*/ 61 h 61"/>
              </a:gdLst>
              <a:ahLst/>
              <a:cxnLst>
                <a:cxn ang="0">
                  <a:pos x="T0" y="T1"/>
                </a:cxn>
                <a:cxn ang="0">
                  <a:pos x="T2" y="T3"/>
                </a:cxn>
                <a:cxn ang="0">
                  <a:pos x="T4" y="T5"/>
                </a:cxn>
                <a:cxn ang="0">
                  <a:pos x="T6" y="T7"/>
                </a:cxn>
                <a:cxn ang="0">
                  <a:pos x="T8" y="T9"/>
                </a:cxn>
              </a:cxnLst>
              <a:rect l="0" t="0" r="r" b="b"/>
              <a:pathLst>
                <a:path w="40" h="61">
                  <a:moveTo>
                    <a:pt x="35" y="61"/>
                  </a:moveTo>
                  <a:lnTo>
                    <a:pt x="0" y="2"/>
                  </a:lnTo>
                  <a:lnTo>
                    <a:pt x="4" y="0"/>
                  </a:lnTo>
                  <a:lnTo>
                    <a:pt x="40" y="59"/>
                  </a:lnTo>
                  <a:lnTo>
                    <a:pt x="35"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Rectangle 10"/>
            <p:cNvSpPr>
              <a:spLocks noChangeArrowheads="1"/>
            </p:cNvSpPr>
            <p:nvPr/>
          </p:nvSpPr>
          <p:spPr bwMode="auto">
            <a:xfrm>
              <a:off x="2935710"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6200000">
            <a:off x="1779806" y="2280902"/>
            <a:ext cx="870194" cy="105702"/>
            <a:chOff x="2275701" y="3565783"/>
            <a:chExt cx="870194" cy="105702"/>
          </a:xfrm>
          <a:solidFill>
            <a:srgbClr val="53D2FF"/>
          </a:solidFill>
        </p:grpSpPr>
        <p:sp>
          <p:nvSpPr>
            <p:cNvPr id="9"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2161030" y="2663637"/>
            <a:ext cx="870194" cy="105702"/>
            <a:chOff x="2275701" y="3565783"/>
            <a:chExt cx="870194" cy="105702"/>
          </a:xfrm>
          <a:solidFill>
            <a:srgbClr val="53D2FF"/>
          </a:solidFill>
        </p:grpSpPr>
        <p:sp>
          <p:nvSpPr>
            <p:cNvPr id="28"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8000000">
            <a:off x="1973026" y="2329780"/>
            <a:ext cx="870194" cy="105702"/>
            <a:chOff x="2275701" y="3565783"/>
            <a:chExt cx="870194" cy="105702"/>
          </a:xfrm>
          <a:solidFill>
            <a:srgbClr val="53D2FF"/>
          </a:solidFill>
        </p:grpSpPr>
        <p:sp>
          <p:nvSpPr>
            <p:cNvPr id="33"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rot="19800000">
            <a:off x="2113345" y="2469069"/>
            <a:ext cx="870194" cy="105702"/>
            <a:chOff x="2275701" y="3565783"/>
            <a:chExt cx="870194" cy="105702"/>
          </a:xfrm>
          <a:solidFill>
            <a:srgbClr val="53D2FF"/>
          </a:solidFill>
        </p:grpSpPr>
        <p:sp>
          <p:nvSpPr>
            <p:cNvPr id="37"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TextBox 39"/>
          <p:cNvSpPr txBox="1"/>
          <p:nvPr/>
        </p:nvSpPr>
        <p:spPr>
          <a:xfrm>
            <a:off x="884552" y="3845848"/>
            <a:ext cx="2646878" cy="461665"/>
          </a:xfrm>
          <a:prstGeom prst="rect">
            <a:avLst/>
          </a:prstGeom>
          <a:noFill/>
        </p:spPr>
        <p:txBody>
          <a:bodyPr wrap="none" rtlCol="0" anchor="ctr">
            <a:spAutoFit/>
          </a:bodyPr>
          <a:lstStyle/>
          <a:p>
            <a:r>
              <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charset="-122"/>
                <a:ea typeface="微软雅黑" panose="020B0503020204020204" charset="-122"/>
              </a:rPr>
              <a:t>数据中心发展背景</a:t>
            </a:r>
            <a:endParaRPr lang="zh-CN" altLang="en-US" sz="2400" dirty="0">
              <a:solidFill>
                <a:srgbClr val="53D2FF"/>
              </a:solidFill>
              <a:effectLst>
                <a:outerShdw blurRad="266700" algn="tl" rotWithShape="0">
                  <a:schemeClr val="tx2">
                    <a:lumMod val="40000"/>
                    <a:lumOff val="60000"/>
                    <a:alpha val="55000"/>
                  </a:schemeClr>
                </a:outerShdw>
              </a:effectLst>
              <a:latin typeface="微软雅黑" panose="020B0503020204020204" charset="-122"/>
              <a:ea typeface="微软雅黑" panose="020B0503020204020204" charset="-122"/>
            </a:endParaRPr>
          </a:p>
        </p:txBody>
      </p:sp>
      <p:cxnSp>
        <p:nvCxnSpPr>
          <p:cNvPr id="41" name="直接连接符 40"/>
          <p:cNvCxnSpPr>
            <a:stCxn id="2" idx="2"/>
          </p:cNvCxnSpPr>
          <p:nvPr/>
        </p:nvCxnSpPr>
        <p:spPr>
          <a:xfrm flipV="1">
            <a:off x="2214904" y="920632"/>
            <a:ext cx="851746" cy="791694"/>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066650" y="920632"/>
            <a:ext cx="1336877"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03527" y="741850"/>
            <a:ext cx="4119689" cy="345094"/>
          </a:xfrm>
          <a:prstGeom prst="rect">
            <a:avLst/>
          </a:prstGeom>
          <a:noFill/>
        </p:spPr>
        <p:txBody>
          <a:bodyPr wrap="square" rtlCol="0">
            <a:spAutoFit/>
          </a:bodyPr>
          <a:lstStyle/>
          <a:p>
            <a:pPr marL="285750" indent="-285750">
              <a:lnSpc>
                <a:spcPct val="130000"/>
              </a:lnSpc>
              <a:buClr>
                <a:srgbClr val="FF0000"/>
              </a:buClr>
              <a:buFont typeface="Wingdings" panose="05000000000000000000" pitchFamily="2" charset="2"/>
              <a:buChar char="u"/>
            </a:pPr>
            <a:r>
              <a:rPr lang="zh-CN" altLang="en-US" sz="1400" dirty="0">
                <a:solidFill>
                  <a:schemeClr val="accent4"/>
                </a:solidFill>
                <a:latin typeface="微软雅黑" panose="020B0503020204020204" charset="-122"/>
                <a:ea typeface="微软雅黑" panose="020B0503020204020204" charset="-122"/>
              </a:rPr>
              <a:t>云计算的快速发展促进了数据中心的快速增长</a:t>
            </a:r>
            <a:endParaRPr lang="zh-CN" altLang="en-US" sz="1400" dirty="0">
              <a:solidFill>
                <a:schemeClr val="accent4"/>
              </a:solidFill>
              <a:latin typeface="微软雅黑" panose="020B0503020204020204" charset="-122"/>
              <a:ea typeface="微软雅黑" panose="020B0503020204020204" charset="-122"/>
            </a:endParaRPr>
          </a:p>
        </p:txBody>
      </p:sp>
      <p:cxnSp>
        <p:nvCxnSpPr>
          <p:cNvPr id="47" name="直接连接符 46"/>
          <p:cNvCxnSpPr/>
          <p:nvPr/>
        </p:nvCxnSpPr>
        <p:spPr>
          <a:xfrm flipV="1">
            <a:off x="2705281" y="1593257"/>
            <a:ext cx="316110" cy="27506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3021391" y="1384184"/>
            <a:ext cx="1446640" cy="209073"/>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403527" y="1178343"/>
            <a:ext cx="6482481" cy="905248"/>
          </a:xfrm>
          <a:prstGeom prst="rect">
            <a:avLst/>
          </a:prstGeom>
          <a:noFill/>
        </p:spPr>
        <p:txBody>
          <a:bodyPr wrap="square" rtlCol="0">
            <a:spAutoFit/>
          </a:bodyPr>
          <a:lstStyle/>
          <a:p>
            <a:pPr marL="285750" indent="-285750">
              <a:lnSpc>
                <a:spcPct val="130000"/>
              </a:lnSpc>
              <a:buClr>
                <a:srgbClr val="FF0000"/>
              </a:buClr>
              <a:buFont typeface="Wingdings" panose="05000000000000000000" pitchFamily="2" charset="2"/>
              <a:buChar char="u"/>
            </a:pPr>
            <a:r>
              <a:rPr lang="zh-CN" altLang="en-US" sz="1400" dirty="0">
                <a:solidFill>
                  <a:schemeClr val="accent4"/>
                </a:solidFill>
                <a:latin typeface="微软雅黑" panose="020B0503020204020204" charset="-122"/>
                <a:ea typeface="微软雅黑" panose="020B0503020204020204" charset="-122"/>
              </a:rPr>
              <a:t>为了支持不断扩大的云应用规模，亚马逊、谷歌、</a:t>
            </a:r>
            <a:r>
              <a:rPr lang="en-US" altLang="zh-CN" sz="1400" dirty="0">
                <a:solidFill>
                  <a:schemeClr val="accent4"/>
                </a:solidFill>
                <a:latin typeface="微软雅黑" panose="020B0503020204020204" charset="-122"/>
                <a:ea typeface="微软雅黑" panose="020B0503020204020204" charset="-122"/>
              </a:rPr>
              <a:t>Facebook</a:t>
            </a:r>
            <a:r>
              <a:rPr lang="zh-CN" altLang="en-US" sz="1400" dirty="0">
                <a:solidFill>
                  <a:schemeClr val="accent4"/>
                </a:solidFill>
                <a:latin typeface="微软雅黑" panose="020B0503020204020204" charset="-122"/>
                <a:ea typeface="微软雅黑" panose="020B0503020204020204" charset="-122"/>
              </a:rPr>
              <a:t>、阿里巴巴等主要云服务提供商（</a:t>
            </a:r>
            <a:r>
              <a:rPr lang="en-US" altLang="zh-CN" sz="1400" dirty="0">
                <a:solidFill>
                  <a:schemeClr val="accent4"/>
                </a:solidFill>
                <a:latin typeface="微软雅黑" panose="020B0503020204020204" charset="-122"/>
                <a:ea typeface="微软雅黑" panose="020B0503020204020204" charset="-122"/>
              </a:rPr>
              <a:t>CSP</a:t>
            </a:r>
            <a:r>
              <a:rPr lang="zh-CN" altLang="en-US" sz="1400" dirty="0">
                <a:solidFill>
                  <a:schemeClr val="accent4"/>
                </a:solidFill>
                <a:latin typeface="微软雅黑" panose="020B0503020204020204" charset="-122"/>
                <a:ea typeface="微软雅黑" panose="020B0503020204020204" charset="-122"/>
              </a:rPr>
              <a:t>）一直在部署数十个甚至数百个地理分布（</a:t>
            </a:r>
            <a:r>
              <a:rPr lang="en-US" altLang="zh-CN" sz="1400" dirty="0">
                <a:solidFill>
                  <a:schemeClr val="accent4"/>
                </a:solidFill>
                <a:latin typeface="微软雅黑" panose="020B0503020204020204" charset="-122"/>
                <a:ea typeface="微软雅黑" panose="020B0503020204020204" charset="-122"/>
              </a:rPr>
              <a:t>geo distributed</a:t>
            </a:r>
            <a:r>
              <a:rPr lang="zh-CN" altLang="en-US" sz="1400" dirty="0">
                <a:solidFill>
                  <a:schemeClr val="accent4"/>
                </a:solidFill>
                <a:latin typeface="微软雅黑" panose="020B0503020204020204" charset="-122"/>
                <a:ea typeface="微软雅黑" panose="020B0503020204020204" charset="-122"/>
              </a:rPr>
              <a:t>）数据中心，以提供更好的可靠性和服务质量（</a:t>
            </a:r>
            <a:r>
              <a:rPr lang="en-US" altLang="zh-CN" sz="1400" dirty="0">
                <a:solidFill>
                  <a:schemeClr val="accent4"/>
                </a:solidFill>
                <a:latin typeface="微软雅黑" panose="020B0503020204020204" charset="-122"/>
                <a:ea typeface="微软雅黑" panose="020B0503020204020204" charset="-122"/>
              </a:rPr>
              <a:t>QoS</a:t>
            </a:r>
            <a:r>
              <a:rPr lang="zh-CN" altLang="en-US" sz="1400" dirty="0">
                <a:solidFill>
                  <a:schemeClr val="accent4"/>
                </a:solidFill>
                <a:latin typeface="微软雅黑" panose="020B0503020204020204" charset="-122"/>
                <a:ea typeface="微软雅黑" panose="020B0503020204020204" charset="-122"/>
              </a:rPr>
              <a:t>）。</a:t>
            </a:r>
            <a:endParaRPr lang="zh-CN" altLang="en-US" sz="1400" dirty="0">
              <a:solidFill>
                <a:schemeClr val="accent4"/>
              </a:solidFill>
              <a:latin typeface="微软雅黑" panose="020B0503020204020204" charset="-122"/>
              <a:ea typeface="微软雅黑" panose="020B0503020204020204" charset="-122"/>
            </a:endParaRPr>
          </a:p>
        </p:txBody>
      </p:sp>
      <p:cxnSp>
        <p:nvCxnSpPr>
          <p:cNvPr id="57" name="直接连接符 56"/>
          <p:cNvCxnSpPr/>
          <p:nvPr/>
        </p:nvCxnSpPr>
        <p:spPr>
          <a:xfrm>
            <a:off x="3107383" y="2317188"/>
            <a:ext cx="136064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94099" y="2138628"/>
            <a:ext cx="6195965" cy="625171"/>
          </a:xfrm>
          <a:prstGeom prst="rect">
            <a:avLst/>
          </a:prstGeom>
          <a:noFill/>
        </p:spPr>
        <p:txBody>
          <a:bodyPr wrap="square" rtlCol="0">
            <a:spAutoFit/>
          </a:bodyPr>
          <a:lstStyle/>
          <a:p>
            <a:pPr marL="285750" indent="-285750">
              <a:lnSpc>
                <a:spcPct val="130000"/>
              </a:lnSpc>
              <a:buClr>
                <a:srgbClr val="FF0000"/>
              </a:buClr>
              <a:buFont typeface="Wingdings" panose="05000000000000000000" pitchFamily="2" charset="2"/>
              <a:buChar char="u"/>
            </a:pPr>
            <a:r>
              <a:rPr lang="zh-CN" altLang="en-US" sz="1400" dirty="0">
                <a:solidFill>
                  <a:schemeClr val="accent4"/>
                </a:solidFill>
                <a:latin typeface="微软雅黑" panose="020B0503020204020204" charset="-122"/>
                <a:ea typeface="微软雅黑" panose="020B0503020204020204" charset="-122"/>
              </a:rPr>
              <a:t>这种地理分布数据中心系统的基本要求是将大量数据从一个数据中心传输到另一个数据中心，例如定期数据备份、软件分发、虚拟机克隆等</a:t>
            </a:r>
            <a:endParaRPr lang="zh-CN" altLang="en-US" sz="1400" dirty="0">
              <a:solidFill>
                <a:schemeClr val="accent4"/>
              </a:solidFill>
              <a:latin typeface="微软雅黑" panose="020B0503020204020204" charset="-122"/>
              <a:ea typeface="微软雅黑" panose="020B0503020204020204" charset="-122"/>
            </a:endParaRPr>
          </a:p>
        </p:txBody>
      </p:sp>
      <p:cxnSp>
        <p:nvCxnSpPr>
          <p:cNvPr id="66" name="直接连接符 65"/>
          <p:cNvCxnSpPr/>
          <p:nvPr/>
        </p:nvCxnSpPr>
        <p:spPr>
          <a:xfrm>
            <a:off x="3220116" y="2727150"/>
            <a:ext cx="514972" cy="34945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744711" y="3076384"/>
            <a:ext cx="772002"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403527" y="2907203"/>
            <a:ext cx="4119689" cy="345094"/>
          </a:xfrm>
          <a:prstGeom prst="rect">
            <a:avLst/>
          </a:prstGeom>
          <a:noFill/>
        </p:spPr>
        <p:txBody>
          <a:bodyPr wrap="square" rtlCol="0">
            <a:spAutoFit/>
          </a:bodyPr>
          <a:lstStyle/>
          <a:p>
            <a:pPr marL="285750" indent="-285750">
              <a:lnSpc>
                <a:spcPct val="130000"/>
              </a:lnSpc>
              <a:buClr>
                <a:srgbClr val="FF0000"/>
              </a:buClr>
              <a:buFont typeface="Wingdings" panose="05000000000000000000" pitchFamily="2" charset="2"/>
              <a:buChar char="u"/>
            </a:pPr>
            <a:r>
              <a:rPr lang="zh-CN" altLang="en-US" sz="1400" dirty="0">
                <a:solidFill>
                  <a:schemeClr val="accent4"/>
                </a:solidFill>
                <a:latin typeface="微软雅黑" panose="020B0503020204020204" charset="-122"/>
                <a:ea typeface="微软雅黑" panose="020B0503020204020204" charset="-122"/>
              </a:rPr>
              <a:t>这种用途的业务称为</a:t>
            </a:r>
            <a:r>
              <a:rPr lang="en-US" altLang="zh-CN" sz="1400" dirty="0">
                <a:solidFill>
                  <a:schemeClr val="accent4"/>
                </a:solidFill>
                <a:latin typeface="微软雅黑" panose="020B0503020204020204" charset="-122"/>
                <a:ea typeface="微软雅黑" panose="020B0503020204020204" charset="-122"/>
              </a:rPr>
              <a:t>DC</a:t>
            </a:r>
            <a:r>
              <a:rPr lang="zh-CN" altLang="en-US" sz="1400" dirty="0">
                <a:solidFill>
                  <a:schemeClr val="accent4"/>
                </a:solidFill>
                <a:latin typeface="微软雅黑" panose="020B0503020204020204" charset="-122"/>
                <a:ea typeface="微软雅黑" panose="020B0503020204020204" charset="-122"/>
              </a:rPr>
              <a:t>间批量数据传输（</a:t>
            </a:r>
            <a:r>
              <a:rPr lang="en-US" altLang="zh-CN" sz="1400" dirty="0">
                <a:solidFill>
                  <a:schemeClr val="accent4"/>
                </a:solidFill>
                <a:latin typeface="微软雅黑" panose="020B0503020204020204" charset="-122"/>
                <a:ea typeface="微软雅黑" panose="020B0503020204020204" charset="-122"/>
              </a:rPr>
              <a:t>BDT</a:t>
            </a:r>
            <a:r>
              <a:rPr lang="zh-CN" altLang="en-US" sz="1400" dirty="0">
                <a:solidFill>
                  <a:schemeClr val="accent4"/>
                </a:solidFill>
                <a:latin typeface="微软雅黑" panose="020B0503020204020204" charset="-122"/>
                <a:ea typeface="微软雅黑" panose="020B0503020204020204" charset="-122"/>
              </a:rPr>
              <a:t>）</a:t>
            </a:r>
            <a:endParaRPr lang="zh-CN" altLang="en-US" sz="1400" dirty="0">
              <a:solidFill>
                <a:schemeClr val="accent4"/>
              </a:solidFill>
              <a:latin typeface="微软雅黑" panose="020B0503020204020204" charset="-122"/>
              <a:ea typeface="微软雅黑" panose="020B0503020204020204" charset="-122"/>
            </a:endParaRPr>
          </a:p>
        </p:txBody>
      </p:sp>
      <p:grpSp>
        <p:nvGrpSpPr>
          <p:cNvPr id="54" name="组合 53"/>
          <p:cNvGrpSpPr/>
          <p:nvPr/>
        </p:nvGrpSpPr>
        <p:grpSpPr>
          <a:xfrm rot="1825530">
            <a:off x="2111651" y="2850705"/>
            <a:ext cx="870194" cy="105702"/>
            <a:chOff x="2275701" y="3565783"/>
            <a:chExt cx="870194" cy="105702"/>
          </a:xfrm>
          <a:solidFill>
            <a:srgbClr val="53D2FF"/>
          </a:solidFill>
        </p:grpSpPr>
        <p:sp>
          <p:nvSpPr>
            <p:cNvPr id="55" name="Rectangle 11"/>
            <p:cNvSpPr>
              <a:spLocks noChangeArrowheads="1"/>
            </p:cNvSpPr>
            <p:nvPr/>
          </p:nvSpPr>
          <p:spPr bwMode="auto">
            <a:xfrm>
              <a:off x="2897619" y="3612487"/>
              <a:ext cx="238443" cy="122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20"/>
            <p:cNvSpPr>
              <a:spLocks noChangeArrowheads="1"/>
            </p:cNvSpPr>
            <p:nvPr/>
          </p:nvSpPr>
          <p:spPr bwMode="auto">
            <a:xfrm>
              <a:off x="2327324" y="3612487"/>
              <a:ext cx="818571" cy="22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Oval 21"/>
            <p:cNvSpPr>
              <a:spLocks noChangeArrowheads="1"/>
            </p:cNvSpPr>
            <p:nvPr/>
          </p:nvSpPr>
          <p:spPr bwMode="auto">
            <a:xfrm>
              <a:off x="2275701" y="3565783"/>
              <a:ext cx="105702" cy="1057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61" name="直接连接符 60"/>
          <p:cNvCxnSpPr/>
          <p:nvPr/>
        </p:nvCxnSpPr>
        <p:spPr>
          <a:xfrm>
            <a:off x="3071307" y="3227385"/>
            <a:ext cx="514972" cy="349459"/>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95902" y="3576619"/>
            <a:ext cx="977941"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3" name="TextBox 67"/>
          <p:cNvSpPr txBox="1"/>
          <p:nvPr/>
        </p:nvSpPr>
        <p:spPr>
          <a:xfrm>
            <a:off x="4403527" y="3387466"/>
            <a:ext cx="6365765" cy="625171"/>
          </a:xfrm>
          <a:prstGeom prst="rect">
            <a:avLst/>
          </a:prstGeom>
          <a:noFill/>
        </p:spPr>
        <p:txBody>
          <a:bodyPr wrap="square" rtlCol="0">
            <a:spAutoFit/>
          </a:bodyPr>
          <a:lstStyle/>
          <a:p>
            <a:pPr marL="285750" indent="-285750">
              <a:lnSpc>
                <a:spcPct val="130000"/>
              </a:lnSpc>
              <a:buClr>
                <a:srgbClr val="FF0000"/>
              </a:buClr>
              <a:buFont typeface="Wingdings" panose="05000000000000000000" pitchFamily="2" charset="2"/>
              <a:buChar char="u"/>
            </a:pPr>
            <a:r>
              <a:rPr lang="en-US" altLang="zh-CN" sz="1400" dirty="0">
                <a:solidFill>
                  <a:schemeClr val="accent4"/>
                </a:solidFill>
                <a:latin typeface="微软雅黑" panose="020B0503020204020204" charset="-122"/>
                <a:ea typeface="微软雅黑" panose="020B0503020204020204" charset="-122"/>
              </a:rPr>
              <a:t>DC</a:t>
            </a:r>
            <a:r>
              <a:rPr lang="zh-CN" altLang="en-US" sz="1400" dirty="0">
                <a:solidFill>
                  <a:schemeClr val="accent4"/>
                </a:solidFill>
                <a:latin typeface="微软雅黑" panose="020B0503020204020204" charset="-122"/>
                <a:ea typeface="微软雅黑" panose="020B0503020204020204" charset="-122"/>
              </a:rPr>
              <a:t>间</a:t>
            </a:r>
            <a:r>
              <a:rPr lang="en-US" altLang="zh-CN" sz="1400" dirty="0">
                <a:solidFill>
                  <a:schemeClr val="accent4"/>
                </a:solidFill>
                <a:latin typeface="微软雅黑" panose="020B0503020204020204" charset="-122"/>
                <a:ea typeface="微软雅黑" panose="020B0503020204020204" charset="-122"/>
              </a:rPr>
              <a:t>BDT</a:t>
            </a:r>
            <a:r>
              <a:rPr lang="zh-CN" altLang="en-US" sz="1400" dirty="0">
                <a:solidFill>
                  <a:schemeClr val="accent4"/>
                </a:solidFill>
                <a:latin typeface="微软雅黑" panose="020B0503020204020204" charset="-122"/>
                <a:ea typeface="微软雅黑" panose="020B0503020204020204" charset="-122"/>
              </a:rPr>
              <a:t>通常具有高数据量和延迟容忍能力，即</a:t>
            </a:r>
            <a:r>
              <a:rPr lang="en-US" altLang="zh-CN" sz="1400" dirty="0" err="1">
                <a:solidFill>
                  <a:schemeClr val="accent4"/>
                </a:solidFill>
                <a:latin typeface="微软雅黑" panose="020B0503020204020204" charset="-122"/>
                <a:ea typeface="微软雅黑" panose="020B0503020204020204" charset="-122"/>
              </a:rPr>
              <a:t>csp</a:t>
            </a:r>
            <a:r>
              <a:rPr lang="zh-CN" altLang="en-US" sz="1400" dirty="0">
                <a:solidFill>
                  <a:schemeClr val="accent4"/>
                </a:solidFill>
                <a:latin typeface="微软雅黑" panose="020B0503020204020204" charset="-122"/>
                <a:ea typeface="微软雅黑" panose="020B0503020204020204" charset="-122"/>
              </a:rPr>
              <a:t>的每次传输都需要几个小时到几天的时间。</a:t>
            </a:r>
            <a:endParaRPr lang="zh-CN" altLang="en-US" sz="1400" dirty="0">
              <a:solidFill>
                <a:schemeClr val="accent4"/>
              </a:solidFill>
              <a:latin typeface="微软雅黑" panose="020B0503020204020204" charset="-122"/>
              <a:ea typeface="微软雅黑" panose="020B0503020204020204" charset="-122"/>
            </a:endParaRPr>
          </a:p>
        </p:txBody>
      </p:sp>
      <p:pic>
        <p:nvPicPr>
          <p:cNvPr id="53" name="图片 5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3842" y="4023228"/>
            <a:ext cx="4518767" cy="2713131"/>
          </a:xfrm>
          <a:prstGeom prst="rect">
            <a:avLst/>
          </a:prstGeom>
        </p:spPr>
      </p:pic>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76" y="4436996"/>
            <a:ext cx="3050140" cy="2177799"/>
          </a:xfrm>
          <a:prstGeom prst="rect">
            <a:avLst/>
          </a:prstGeom>
        </p:spPr>
      </p:pic>
      <p:cxnSp>
        <p:nvCxnSpPr>
          <p:cNvPr id="25" name="连接符: 肘形 24"/>
          <p:cNvCxnSpPr>
            <a:stCxn id="52" idx="3"/>
          </p:cNvCxnSpPr>
          <p:nvPr/>
        </p:nvCxnSpPr>
        <p:spPr>
          <a:xfrm>
            <a:off x="10886008" y="1630967"/>
            <a:ext cx="590131" cy="3553429"/>
          </a:xfrm>
          <a:prstGeom prst="bentConnector2">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箭头连接符 41"/>
          <p:cNvCxnSpPr/>
          <p:nvPr/>
        </p:nvCxnSpPr>
        <p:spPr>
          <a:xfrm flipH="1">
            <a:off x="9211112" y="5176007"/>
            <a:ext cx="2298583"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advTm="678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200"/>
                                        <p:tgtEl>
                                          <p:spTgt spid="41"/>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200"/>
                                        <p:tgtEl>
                                          <p:spTgt spid="43"/>
                                        </p:tgtEl>
                                      </p:cBhvr>
                                    </p:animEffect>
                                  </p:childTnLst>
                                </p:cTn>
                              </p:par>
                            </p:childTnLst>
                          </p:cTn>
                        </p:par>
                        <p:par>
                          <p:cTn id="25" fill="hold">
                            <p:stCondLst>
                              <p:cond delay="2000"/>
                            </p:stCondLst>
                            <p:childTnLst>
                              <p:par>
                                <p:cTn id="26" presetID="22" presetClass="entr" presetSubtype="8" fill="hold" grpId="0" nodeType="afterEffect">
                                  <p:stCondLst>
                                    <p:cond delay="0"/>
                                  </p:stCondLst>
                                  <p:iterate type="lt">
                                    <p:tmPct val="10000"/>
                                  </p:iterate>
                                  <p:childTnLst>
                                    <p:set>
                                      <p:cBhvr>
                                        <p:cTn id="27" dur="1" fill="hold">
                                          <p:stCondLst>
                                            <p:cond delay="0"/>
                                          </p:stCondLst>
                                        </p:cTn>
                                        <p:tgtEl>
                                          <p:spTgt spid="45"/>
                                        </p:tgtEl>
                                        <p:attrNameLst>
                                          <p:attrName>style.visibility</p:attrName>
                                        </p:attrNameLst>
                                      </p:cBhvr>
                                      <p:to>
                                        <p:strVal val="visible"/>
                                      </p:to>
                                    </p:set>
                                    <p:animEffect transition="in" filter="wipe(left)">
                                      <p:cBhvr>
                                        <p:cTn id="28" dur="100"/>
                                        <p:tgtEl>
                                          <p:spTgt spid="45"/>
                                        </p:tgtEl>
                                      </p:cBhvr>
                                    </p:animEffect>
                                  </p:childTnLst>
                                </p:cTn>
                              </p:par>
                            </p:childTnLst>
                          </p:cTn>
                        </p:par>
                        <p:par>
                          <p:cTn id="29" fill="hold">
                            <p:stCondLst>
                              <p:cond delay="119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xit" presetSubtype="0" fill="hold" nodeType="with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200"/>
                                        <p:tgtEl>
                                          <p:spTgt spid="47"/>
                                        </p:tgtEl>
                                      </p:cBhvr>
                                    </p:animEffect>
                                  </p:childTnLst>
                                </p:cTn>
                              </p:par>
                            </p:childTnLst>
                          </p:cTn>
                        </p:par>
                        <p:par>
                          <p:cTn id="39" fill="hold">
                            <p:stCondLst>
                              <p:cond delay="1690"/>
                            </p:stCondLst>
                            <p:childTnLst>
                              <p:par>
                                <p:cTn id="40" presetID="22" presetClass="entr" presetSubtype="8"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200"/>
                                        <p:tgtEl>
                                          <p:spTgt spid="48"/>
                                        </p:tgtEl>
                                      </p:cBhvr>
                                    </p:animEffect>
                                  </p:childTnLst>
                                </p:cTn>
                              </p:par>
                            </p:childTnLst>
                          </p:cTn>
                        </p:par>
                        <p:par>
                          <p:cTn id="43" fill="hold">
                            <p:stCondLst>
                              <p:cond delay="2190"/>
                            </p:stCondLst>
                            <p:childTnLst>
                              <p:par>
                                <p:cTn id="44" presetID="10" presetClass="entr" presetSubtype="0" fill="hold" grpId="0" nodeType="afterEffect">
                                  <p:stCondLst>
                                    <p:cond delay="0"/>
                                  </p:stCondLst>
                                  <p:iterate type="lt">
                                    <p:tmPct val="10000"/>
                                  </p:iterate>
                                  <p:childTnLst>
                                    <p:set>
                                      <p:cBhvr>
                                        <p:cTn id="45" dur="1" fill="hold">
                                          <p:stCondLst>
                                            <p:cond delay="0"/>
                                          </p:stCondLst>
                                        </p:cTn>
                                        <p:tgtEl>
                                          <p:spTgt spid="52"/>
                                        </p:tgtEl>
                                        <p:attrNameLst>
                                          <p:attrName>style.visibility</p:attrName>
                                        </p:attrNameLst>
                                      </p:cBhvr>
                                      <p:to>
                                        <p:strVal val="visible"/>
                                      </p:to>
                                    </p:set>
                                    <p:animEffect transition="in" filter="fade">
                                      <p:cBhvr>
                                        <p:cTn id="46" dur="100"/>
                                        <p:tgtEl>
                                          <p:spTgt spid="52"/>
                                        </p:tgtEl>
                                      </p:cBhvr>
                                    </p:animEffect>
                                  </p:childTnLst>
                                </p:cTn>
                              </p:par>
                            </p:childTnLst>
                          </p:cTn>
                        </p:par>
                        <p:par>
                          <p:cTn id="47" fill="hold">
                            <p:stCondLst>
                              <p:cond delay="3060"/>
                            </p:stCondLst>
                            <p:childTnLst>
                              <p:par>
                                <p:cTn id="48" presetID="10" presetClass="entr" presetSubtype="0"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xit" presetSubtype="0" fill="hold" nodeType="withEffect">
                                  <p:stCondLst>
                                    <p:cond delay="0"/>
                                  </p:stCondLst>
                                  <p:childTnLst>
                                    <p:animEffect transition="out" filter="fade">
                                      <p:cBhvr>
                                        <p:cTn id="52" dur="500"/>
                                        <p:tgtEl>
                                          <p:spTgt spid="32"/>
                                        </p:tgtEl>
                                      </p:cBhvr>
                                    </p:animEffect>
                                    <p:set>
                                      <p:cBhvr>
                                        <p:cTn id="53" dur="1" fill="hold">
                                          <p:stCondLst>
                                            <p:cond delay="499"/>
                                          </p:stCondLst>
                                        </p:cTn>
                                        <p:tgtEl>
                                          <p:spTgt spid="32"/>
                                        </p:tgtEl>
                                        <p:attrNameLst>
                                          <p:attrName>style.visibility</p:attrName>
                                        </p:attrNameLst>
                                      </p:cBhvr>
                                      <p:to>
                                        <p:strVal val="hidden"/>
                                      </p:to>
                                    </p:set>
                                  </p:childTnLst>
                                </p:cTn>
                              </p:par>
                              <p:par>
                                <p:cTn id="54" presetID="22" presetClass="entr" presetSubtype="8"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left)">
                                      <p:cBhvr>
                                        <p:cTn id="56" dur="200"/>
                                        <p:tgtEl>
                                          <p:spTgt spid="57"/>
                                        </p:tgtEl>
                                      </p:cBhvr>
                                    </p:animEffect>
                                  </p:childTnLst>
                                </p:cTn>
                              </p:par>
                            </p:childTnLst>
                          </p:cTn>
                        </p:par>
                        <p:par>
                          <p:cTn id="57" fill="hold">
                            <p:stCondLst>
                              <p:cond delay="3560"/>
                            </p:stCondLst>
                            <p:childTnLst>
                              <p:par>
                                <p:cTn id="58" presetID="10" presetClass="entr" presetSubtype="0" fill="hold" grpId="0" nodeType="afterEffect">
                                  <p:stCondLst>
                                    <p:cond delay="0"/>
                                  </p:stCondLst>
                                  <p:iterate type="lt">
                                    <p:tmPct val="10000"/>
                                  </p:iterate>
                                  <p:childTnLst>
                                    <p:set>
                                      <p:cBhvr>
                                        <p:cTn id="59" dur="1" fill="hold">
                                          <p:stCondLst>
                                            <p:cond delay="0"/>
                                          </p:stCondLst>
                                        </p:cTn>
                                        <p:tgtEl>
                                          <p:spTgt spid="58"/>
                                        </p:tgtEl>
                                        <p:attrNameLst>
                                          <p:attrName>style.visibility</p:attrName>
                                        </p:attrNameLst>
                                      </p:cBhvr>
                                      <p:to>
                                        <p:strVal val="visible"/>
                                      </p:to>
                                    </p:set>
                                    <p:animEffect transition="in" filter="fade">
                                      <p:cBhvr>
                                        <p:cTn id="60" dur="100"/>
                                        <p:tgtEl>
                                          <p:spTgt spid="58"/>
                                        </p:tgtEl>
                                      </p:cBhvr>
                                    </p:animEffect>
                                  </p:childTnLst>
                                </p:cTn>
                              </p:par>
                            </p:childTnLst>
                          </p:cTn>
                        </p:par>
                        <p:par>
                          <p:cTn id="61" fill="hold">
                            <p:stCondLst>
                              <p:cond delay="4260"/>
                            </p:stCondLst>
                            <p:childTnLst>
                              <p:par>
                                <p:cTn id="62" presetID="10" presetClass="entr" presetSubtype="0"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xit" presetSubtype="0" fill="hold" nodeType="withEffect">
                                  <p:stCondLst>
                                    <p:cond delay="0"/>
                                  </p:stCondLst>
                                  <p:childTnLst>
                                    <p:animEffect transition="out" filter="fade">
                                      <p:cBhvr>
                                        <p:cTn id="66" dur="500"/>
                                        <p:tgtEl>
                                          <p:spTgt spid="36"/>
                                        </p:tgtEl>
                                      </p:cBhvr>
                                    </p:animEffect>
                                    <p:set>
                                      <p:cBhvr>
                                        <p:cTn id="67" dur="1" fill="hold">
                                          <p:stCondLst>
                                            <p:cond delay="499"/>
                                          </p:stCondLst>
                                        </p:cTn>
                                        <p:tgtEl>
                                          <p:spTgt spid="36"/>
                                        </p:tgtEl>
                                        <p:attrNameLst>
                                          <p:attrName>style.visibility</p:attrName>
                                        </p:attrNameLst>
                                      </p:cBhvr>
                                      <p:to>
                                        <p:strVal val="hidden"/>
                                      </p:to>
                                    </p:set>
                                  </p:childTnLst>
                                </p:cTn>
                              </p:par>
                              <p:par>
                                <p:cTn id="68" presetID="22" presetClass="entr" presetSubtype="1"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up)">
                                      <p:cBhvr>
                                        <p:cTn id="70" dur="200"/>
                                        <p:tgtEl>
                                          <p:spTgt spid="66"/>
                                        </p:tgtEl>
                                      </p:cBhvr>
                                    </p:animEffect>
                                  </p:childTnLst>
                                </p:cTn>
                              </p:par>
                            </p:childTnLst>
                          </p:cTn>
                        </p:par>
                        <p:par>
                          <p:cTn id="71" fill="hold">
                            <p:stCondLst>
                              <p:cond delay="4760"/>
                            </p:stCondLst>
                            <p:childTnLst>
                              <p:par>
                                <p:cTn id="72" presetID="22" presetClass="entr" presetSubtype="8" fill="hold"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200"/>
                                        <p:tgtEl>
                                          <p:spTgt spid="67"/>
                                        </p:tgtEl>
                                      </p:cBhvr>
                                    </p:animEffect>
                                  </p:childTnLst>
                                </p:cTn>
                              </p:par>
                            </p:childTnLst>
                          </p:cTn>
                        </p:par>
                        <p:par>
                          <p:cTn id="75" fill="hold">
                            <p:stCondLst>
                              <p:cond delay="5260"/>
                            </p:stCondLst>
                            <p:childTnLst>
                              <p:par>
                                <p:cTn id="76" presetID="10" presetClass="entr" presetSubtype="0" fill="hold" grpId="0" nodeType="afterEffect">
                                  <p:stCondLst>
                                    <p:cond delay="0"/>
                                  </p:stCondLst>
                                  <p:iterate type="lt">
                                    <p:tmPct val="10000"/>
                                  </p:iterate>
                                  <p:childTnLst>
                                    <p:set>
                                      <p:cBhvr>
                                        <p:cTn id="77" dur="1" fill="hold">
                                          <p:stCondLst>
                                            <p:cond delay="0"/>
                                          </p:stCondLst>
                                        </p:cTn>
                                        <p:tgtEl>
                                          <p:spTgt spid="68"/>
                                        </p:tgtEl>
                                        <p:attrNameLst>
                                          <p:attrName>style.visibility</p:attrName>
                                        </p:attrNameLst>
                                      </p:cBhvr>
                                      <p:to>
                                        <p:strVal val="visible"/>
                                      </p:to>
                                    </p:set>
                                    <p:animEffect transition="in" filter="fade">
                                      <p:cBhvr>
                                        <p:cTn id="78" dur="100"/>
                                        <p:tgtEl>
                                          <p:spTgt spid="68"/>
                                        </p:tgtEl>
                                      </p:cBhvr>
                                    </p:animEffect>
                                  </p:childTnLst>
                                </p:cTn>
                              </p:par>
                            </p:childTnLst>
                          </p:cTn>
                        </p:par>
                        <p:par>
                          <p:cTn id="79" fill="hold">
                            <p:stCondLst>
                              <p:cond delay="5279"/>
                            </p:stCondLst>
                            <p:childTnLst>
                              <p:par>
                                <p:cTn id="80" presetID="10" presetClass="entr" presetSubtype="0"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par>
                                <p:cTn id="83" presetID="22" presetClass="entr" presetSubtype="1" fill="hold"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wipe(up)">
                                      <p:cBhvr>
                                        <p:cTn id="85" dur="200"/>
                                        <p:tgtEl>
                                          <p:spTgt spid="61"/>
                                        </p:tgtEl>
                                      </p:cBhvr>
                                    </p:animEffect>
                                  </p:childTnLst>
                                </p:cTn>
                              </p:par>
                            </p:childTnLst>
                          </p:cTn>
                        </p:par>
                        <p:par>
                          <p:cTn id="86" fill="hold">
                            <p:stCondLst>
                              <p:cond delay="5779"/>
                            </p:stCondLst>
                            <p:childTnLst>
                              <p:par>
                                <p:cTn id="87" presetID="22" presetClass="entr" presetSubtype="8" fill="hold" nodeType="after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ipe(left)">
                                      <p:cBhvr>
                                        <p:cTn id="89" dur="200"/>
                                        <p:tgtEl>
                                          <p:spTgt spid="62"/>
                                        </p:tgtEl>
                                      </p:cBhvr>
                                    </p:animEffect>
                                  </p:childTnLst>
                                </p:cTn>
                              </p:par>
                            </p:childTnLst>
                          </p:cTn>
                        </p:par>
                        <p:par>
                          <p:cTn id="90" fill="hold">
                            <p:stCondLst>
                              <p:cond delay="6279"/>
                            </p:stCondLst>
                            <p:childTnLst>
                              <p:par>
                                <p:cTn id="91" presetID="10" presetClass="entr" presetSubtype="0" fill="hold" grpId="0" nodeType="afterEffect">
                                  <p:stCondLst>
                                    <p:cond delay="0"/>
                                  </p:stCondLst>
                                  <p:iterate type="lt">
                                    <p:tmPct val="10000"/>
                                  </p:iterate>
                                  <p:childTnLst>
                                    <p:set>
                                      <p:cBhvr>
                                        <p:cTn id="92" dur="1" fill="hold">
                                          <p:stCondLst>
                                            <p:cond delay="0"/>
                                          </p:stCondLst>
                                        </p:cTn>
                                        <p:tgtEl>
                                          <p:spTgt spid="63"/>
                                        </p:tgtEl>
                                        <p:attrNameLst>
                                          <p:attrName>style.visibility</p:attrName>
                                        </p:attrNameLst>
                                      </p:cBhvr>
                                      <p:to>
                                        <p:strVal val="visible"/>
                                      </p:to>
                                    </p:set>
                                    <p:animEffect transition="in" filter="fade">
                                      <p:cBhvr>
                                        <p:cTn id="93" dur="1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p:bldP spid="52" grpId="0"/>
      <p:bldP spid="58" grpId="0"/>
      <p:bldP spid="68"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5250180" y="1244616"/>
            <a:ext cx="1717287" cy="154021"/>
            <a:chOff x="5250180" y="1414796"/>
            <a:chExt cx="1717287" cy="154021"/>
          </a:xfrm>
        </p:grpSpPr>
        <p:cxnSp>
          <p:nvCxnSpPr>
            <p:cNvPr id="34" name="直接连接符 33"/>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6791678" y="1441869"/>
            <a:ext cx="160519" cy="1323576"/>
            <a:chOff x="6791678" y="1612049"/>
            <a:chExt cx="160519" cy="1323576"/>
          </a:xfrm>
        </p:grpSpPr>
        <p:cxnSp>
          <p:nvCxnSpPr>
            <p:cNvPr id="32" name="直接连接符 31"/>
            <p:cNvCxnSpPr/>
            <p:nvPr/>
          </p:nvCxnSpPr>
          <p:spPr>
            <a:xfrm flipV="1">
              <a:off x="6791678" y="1763894"/>
              <a:ext cx="6219" cy="11717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830348" y="1713279"/>
              <a:ext cx="6124" cy="115370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868836" y="1662665"/>
              <a:ext cx="6211" cy="1170156"/>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907480" y="1612049"/>
              <a:ext cx="6142" cy="115720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6946355" y="1613701"/>
              <a:ext cx="5842" cy="110070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5250180" y="2819416"/>
            <a:ext cx="1717287" cy="154021"/>
            <a:chOff x="5250180" y="1414796"/>
            <a:chExt cx="1717287" cy="154021"/>
          </a:xfrm>
        </p:grpSpPr>
        <p:cxnSp>
          <p:nvCxnSpPr>
            <p:cNvPr id="50" name="直接连接符 49"/>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flipV="1">
            <a:off x="5328285" y="4086174"/>
            <a:ext cx="1717287" cy="154021"/>
            <a:chOff x="5250180" y="1414796"/>
            <a:chExt cx="1717287" cy="154021"/>
          </a:xfrm>
        </p:grpSpPr>
        <p:cxnSp>
          <p:nvCxnSpPr>
            <p:cNvPr id="74" name="直接连接符 73"/>
            <p:cNvCxnSpPr/>
            <p:nvPr/>
          </p:nvCxnSpPr>
          <p:spPr>
            <a:xfrm>
              <a:off x="5250180" y="1414796"/>
              <a:ext cx="1717287"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328285" y="1453301"/>
              <a:ext cx="1591673"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5373245" y="1491807"/>
              <a:ext cx="1499204"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450205" y="1530312"/>
              <a:ext cx="1374735"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508625" y="1568817"/>
              <a:ext cx="1268806" cy="0"/>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flipH="1">
            <a:off x="5274556" y="2857921"/>
            <a:ext cx="160519" cy="1323576"/>
            <a:chOff x="6791678" y="1612049"/>
            <a:chExt cx="160519" cy="1323576"/>
          </a:xfrm>
        </p:grpSpPr>
        <p:cxnSp>
          <p:nvCxnSpPr>
            <p:cNvPr id="82" name="直接连接符 81"/>
            <p:cNvCxnSpPr/>
            <p:nvPr/>
          </p:nvCxnSpPr>
          <p:spPr>
            <a:xfrm flipV="1">
              <a:off x="6791678" y="1763894"/>
              <a:ext cx="6219" cy="11717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6830348" y="1713279"/>
              <a:ext cx="6124" cy="1153705"/>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6868836" y="1662665"/>
              <a:ext cx="6211" cy="1170156"/>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6907480" y="1612049"/>
              <a:ext cx="6142" cy="115720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6946355" y="1613701"/>
              <a:ext cx="5842" cy="1100708"/>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5245409" y="4820402"/>
            <a:ext cx="1701183" cy="461665"/>
          </a:xfrm>
          <a:prstGeom prst="rect">
            <a:avLst/>
          </a:prstGeom>
          <a:noFill/>
        </p:spPr>
        <p:txBody>
          <a:bodyPr wrap="square" rtlCol="0">
            <a:spAutoFit/>
          </a:bodyPr>
          <a:lstStyle/>
          <a:p>
            <a:pPr algn="ctr"/>
            <a:r>
              <a:rPr lang="zh-CN" altLang="en-US" sz="2400" dirty="0">
                <a:solidFill>
                  <a:srgbClr val="00B0F0"/>
                </a:solidFill>
                <a:latin typeface="Segoe UI" panose="020B0502040204020203" pitchFamily="34" charset="0"/>
                <a:ea typeface="Segoe UI Symbol" panose="020B0502040204020203" pitchFamily="34" charset="0"/>
                <a:cs typeface="Segoe UI" panose="020B0502040204020203" pitchFamily="34" charset="0"/>
              </a:rPr>
              <a:t>论文简介</a:t>
            </a:r>
            <a:endParaRPr lang="en-US" altLang="zh-CN" sz="2400" dirty="0">
              <a:solidFill>
                <a:srgbClr val="00B0F0"/>
              </a:solidFill>
              <a:latin typeface="Segoe UI" panose="020B0502040204020203" pitchFamily="34" charset="0"/>
              <a:ea typeface="Segoe UI Symbol" panose="020B0502040204020203" pitchFamily="34" charset="0"/>
              <a:cs typeface="Segoe UI" panose="020B0502040204020203" pitchFamily="34" charset="0"/>
            </a:endParaRPr>
          </a:p>
        </p:txBody>
      </p:sp>
      <p:sp>
        <p:nvSpPr>
          <p:cNvPr id="88" name="矩形 87"/>
          <p:cNvSpPr/>
          <p:nvPr/>
        </p:nvSpPr>
        <p:spPr>
          <a:xfrm>
            <a:off x="2614308" y="5543789"/>
            <a:ext cx="6963384" cy="276999"/>
          </a:xfrm>
          <a:prstGeom prst="rect">
            <a:avLst/>
          </a:prstGeom>
        </p:spPr>
        <p:txBody>
          <a:bodyPr wrap="square">
            <a:spAutoFit/>
          </a:bodyPr>
          <a:lstStyle/>
          <a:p>
            <a:pPr algn="ctr"/>
            <a:r>
              <a:rPr lang="en-US" altLang="zh-CN" sz="1200" dirty="0">
                <a:solidFill>
                  <a:schemeClr val="bg1">
                    <a:lumMod val="65000"/>
                  </a:schemeClr>
                </a:solidFill>
                <a:latin typeface="Segoe UI" panose="020B0502040204020203" pitchFamily="34" charset="0"/>
                <a:cs typeface="Segoe UI" panose="020B0502040204020203" pitchFamily="34" charset="0"/>
              </a:rPr>
              <a:t>Brief introduction of papers</a:t>
            </a:r>
            <a:endParaRPr lang="zh-CN" altLang="en-US" sz="1200" dirty="0">
              <a:solidFill>
                <a:schemeClr val="bg1">
                  <a:lumMod val="65000"/>
                </a:schemeClr>
              </a:solidFill>
              <a:latin typeface="Segoe UI" panose="020B0502040204020203" pitchFamily="34" charset="0"/>
              <a:cs typeface="Segoe UI" panose="020B0502040204020203" pitchFamily="34" charset="0"/>
            </a:endParaRPr>
          </a:p>
        </p:txBody>
      </p:sp>
      <p:cxnSp>
        <p:nvCxnSpPr>
          <p:cNvPr id="89" name="直接连接符 88"/>
          <p:cNvCxnSpPr/>
          <p:nvPr/>
        </p:nvCxnSpPr>
        <p:spPr>
          <a:xfrm>
            <a:off x="5085837" y="5381229"/>
            <a:ext cx="2172727" cy="1031"/>
          </a:xfrm>
          <a:prstGeom prst="line">
            <a:avLst/>
          </a:prstGeom>
          <a:ln>
            <a:gradFill flip="none" rotWithShape="1">
              <a:gsLst>
                <a:gs pos="38500">
                  <a:srgbClr val="E1E1E2"/>
                </a:gs>
                <a:gs pos="20000">
                  <a:schemeClr val="tx1">
                    <a:lumMod val="50000"/>
                    <a:lumOff val="50000"/>
                  </a:schemeClr>
                </a:gs>
                <a:gs pos="0">
                  <a:schemeClr val="accent1">
                    <a:lumMod val="5000"/>
                    <a:lumOff val="95000"/>
                  </a:schemeClr>
                </a:gs>
                <a:gs pos="85500">
                  <a:schemeClr val="tx1">
                    <a:lumMod val="65000"/>
                    <a:lumOff val="35000"/>
                  </a:schemeClr>
                </a:gs>
                <a:gs pos="71000">
                  <a:schemeClr val="bg1">
                    <a:lumMod val="75000"/>
                  </a:schemeClr>
                </a:gs>
                <a:gs pos="54000">
                  <a:schemeClr val="bg1">
                    <a:lumMod val="85000"/>
                  </a:schemeClr>
                </a:gs>
                <a:gs pos="0">
                  <a:srgbClr val="2B2D2C"/>
                </a:gs>
                <a:gs pos="99000">
                  <a:srgbClr val="090D0E"/>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35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ppt_w</p:attrName>
                                        </p:attrNameLst>
                                      </p:cBhvr>
                                      <p:tavLst>
                                        <p:tav tm="0">
                                          <p:val>
                                            <p:fltVal val="0"/>
                                          </p:val>
                                        </p:tav>
                                        <p:tav tm="100000">
                                          <p:val>
                                            <p:strVal val="#ppt_w"/>
                                          </p:val>
                                        </p:tav>
                                      </p:tavLst>
                                    </p:anim>
                                    <p:anim calcmode="lin" valueType="num">
                                      <p:cBhvr>
                                        <p:cTn id="13" dur="500" fill="hold"/>
                                        <p:tgtEl>
                                          <p:spTgt spid="80"/>
                                        </p:tgtEl>
                                        <p:attrNameLst>
                                          <p:attrName>ppt_h</p:attrName>
                                        </p:attrNameLst>
                                      </p:cBhvr>
                                      <p:tavLst>
                                        <p:tav tm="0">
                                          <p:val>
                                            <p:fltVal val="0"/>
                                          </p:val>
                                        </p:tav>
                                        <p:tav tm="100000">
                                          <p:val>
                                            <p:strVal val="#ppt_h"/>
                                          </p:val>
                                        </p:tav>
                                      </p:tavLst>
                                    </p:anim>
                                    <p:animEffect transition="in" filter="fade">
                                      <p:cBhvr>
                                        <p:cTn id="14" dur="500"/>
                                        <p:tgtEl>
                                          <p:spTgt spid="80"/>
                                        </p:tgtEl>
                                      </p:cBhvr>
                                    </p:animEffect>
                                  </p:childTnLst>
                                </p:cTn>
                              </p:par>
                              <p:par>
                                <p:cTn id="15" presetID="53" presetClass="entr" presetSubtype="16"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 calcmode="lin" valueType="num">
                                      <p:cBhvr>
                                        <p:cTn id="22" dur="500" fill="hold"/>
                                        <p:tgtEl>
                                          <p:spTgt spid="73"/>
                                        </p:tgtEl>
                                        <p:attrNameLst>
                                          <p:attrName>ppt_w</p:attrName>
                                        </p:attrNameLst>
                                      </p:cBhvr>
                                      <p:tavLst>
                                        <p:tav tm="0">
                                          <p:val>
                                            <p:fltVal val="0"/>
                                          </p:val>
                                        </p:tav>
                                        <p:tav tm="100000">
                                          <p:val>
                                            <p:strVal val="#ppt_w"/>
                                          </p:val>
                                        </p:tav>
                                      </p:tavLst>
                                    </p:anim>
                                    <p:anim calcmode="lin" valueType="num">
                                      <p:cBhvr>
                                        <p:cTn id="23" dur="500" fill="hold"/>
                                        <p:tgtEl>
                                          <p:spTgt spid="73"/>
                                        </p:tgtEl>
                                        <p:attrNameLst>
                                          <p:attrName>ppt_h</p:attrName>
                                        </p:attrNameLst>
                                      </p:cBhvr>
                                      <p:tavLst>
                                        <p:tav tm="0">
                                          <p:val>
                                            <p:fltVal val="0"/>
                                          </p:val>
                                        </p:tav>
                                        <p:tav tm="100000">
                                          <p:val>
                                            <p:strVal val="#ppt_h"/>
                                          </p:val>
                                        </p:tav>
                                      </p:tavLst>
                                    </p:anim>
                                    <p:animEffect transition="in" filter="fade">
                                      <p:cBhvr>
                                        <p:cTn id="24" dur="500"/>
                                        <p:tgtEl>
                                          <p:spTgt spid="73"/>
                                        </p:tgtEl>
                                      </p:cBhvr>
                                    </p:animEffect>
                                  </p:childTnLst>
                                </p:cTn>
                              </p:par>
                              <p:par>
                                <p:cTn id="25" presetID="53" presetClass="entr" presetSubtype="16"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500" fill="hold"/>
                                        <p:tgtEl>
                                          <p:spTgt spid="81"/>
                                        </p:tgtEl>
                                        <p:attrNameLst>
                                          <p:attrName>ppt_w</p:attrName>
                                        </p:attrNameLst>
                                      </p:cBhvr>
                                      <p:tavLst>
                                        <p:tav tm="0">
                                          <p:val>
                                            <p:fltVal val="0"/>
                                          </p:val>
                                        </p:tav>
                                        <p:tav tm="100000">
                                          <p:val>
                                            <p:strVal val="#ppt_w"/>
                                          </p:val>
                                        </p:tav>
                                      </p:tavLst>
                                    </p:anim>
                                    <p:anim calcmode="lin" valueType="num">
                                      <p:cBhvr>
                                        <p:cTn id="28" dur="500" fill="hold"/>
                                        <p:tgtEl>
                                          <p:spTgt spid="81"/>
                                        </p:tgtEl>
                                        <p:attrNameLst>
                                          <p:attrName>ppt_h</p:attrName>
                                        </p:attrNameLst>
                                      </p:cBhvr>
                                      <p:tavLst>
                                        <p:tav tm="0">
                                          <p:val>
                                            <p:fltVal val="0"/>
                                          </p:val>
                                        </p:tav>
                                        <p:tav tm="100000">
                                          <p:val>
                                            <p:strVal val="#ppt_h"/>
                                          </p:val>
                                        </p:tav>
                                      </p:tavLst>
                                    </p:anim>
                                    <p:animEffect transition="in" filter="fade">
                                      <p:cBhvr>
                                        <p:cTn id="29" dur="500"/>
                                        <p:tgtEl>
                                          <p:spTgt spid="8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p:cTn id="32" dur="500" fill="hold"/>
                                        <p:tgtEl>
                                          <p:spTgt spid="87"/>
                                        </p:tgtEl>
                                        <p:attrNameLst>
                                          <p:attrName>ppt_w</p:attrName>
                                        </p:attrNameLst>
                                      </p:cBhvr>
                                      <p:tavLst>
                                        <p:tav tm="0">
                                          <p:val>
                                            <p:fltVal val="0"/>
                                          </p:val>
                                        </p:tav>
                                        <p:tav tm="100000">
                                          <p:val>
                                            <p:strVal val="#ppt_w"/>
                                          </p:val>
                                        </p:tav>
                                      </p:tavLst>
                                    </p:anim>
                                    <p:anim calcmode="lin" valueType="num">
                                      <p:cBhvr>
                                        <p:cTn id="33" dur="500" fill="hold"/>
                                        <p:tgtEl>
                                          <p:spTgt spid="87"/>
                                        </p:tgtEl>
                                        <p:attrNameLst>
                                          <p:attrName>ppt_h</p:attrName>
                                        </p:attrNameLst>
                                      </p:cBhvr>
                                      <p:tavLst>
                                        <p:tav tm="0">
                                          <p:val>
                                            <p:fltVal val="0"/>
                                          </p:val>
                                        </p:tav>
                                        <p:tav tm="100000">
                                          <p:val>
                                            <p:strVal val="#ppt_h"/>
                                          </p:val>
                                        </p:tav>
                                      </p:tavLst>
                                    </p:anim>
                                    <p:animEffect transition="in" filter="fade">
                                      <p:cBhvr>
                                        <p:cTn id="34" dur="500"/>
                                        <p:tgtEl>
                                          <p:spTgt spid="8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par>
                                <p:cTn id="40" presetID="53" presetClass="entr" presetSubtype="16"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 calcmode="lin" valueType="num">
                                      <p:cBhvr>
                                        <p:cTn id="42" dur="500" fill="hold"/>
                                        <p:tgtEl>
                                          <p:spTgt spid="89"/>
                                        </p:tgtEl>
                                        <p:attrNameLst>
                                          <p:attrName>ppt_w</p:attrName>
                                        </p:attrNameLst>
                                      </p:cBhvr>
                                      <p:tavLst>
                                        <p:tav tm="0">
                                          <p:val>
                                            <p:fltVal val="0"/>
                                          </p:val>
                                        </p:tav>
                                        <p:tav tm="100000">
                                          <p:val>
                                            <p:strVal val="#ppt_w"/>
                                          </p:val>
                                        </p:tav>
                                      </p:tavLst>
                                    </p:anim>
                                    <p:anim calcmode="lin" valueType="num">
                                      <p:cBhvr>
                                        <p:cTn id="43" dur="500" fill="hold"/>
                                        <p:tgtEl>
                                          <p:spTgt spid="89"/>
                                        </p:tgtEl>
                                        <p:attrNameLst>
                                          <p:attrName>ppt_h</p:attrName>
                                        </p:attrNameLst>
                                      </p:cBhvr>
                                      <p:tavLst>
                                        <p:tav tm="0">
                                          <p:val>
                                            <p:fltVal val="0"/>
                                          </p:val>
                                        </p:tav>
                                        <p:tav tm="100000">
                                          <p:val>
                                            <p:strVal val="#ppt_h"/>
                                          </p:val>
                                        </p:tav>
                                      </p:tavLst>
                                    </p:anim>
                                    <p:animEffect transition="in" filter="fade">
                                      <p:cBhvr>
                                        <p:cTn id="4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5096</Words>
  <Application>WPS 演示</Application>
  <PresentationFormat>宽屏</PresentationFormat>
  <Paragraphs>329</Paragraphs>
  <Slides>28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Arial</vt:lpstr>
      <vt:lpstr>宋体</vt:lpstr>
      <vt:lpstr>Wingdings</vt:lpstr>
      <vt:lpstr>Agency FB</vt:lpstr>
      <vt:lpstr>Segoe UI</vt:lpstr>
      <vt:lpstr>微软雅黑</vt:lpstr>
      <vt:lpstr>Nirmala UI Semilight</vt:lpstr>
      <vt:lpstr>UKIJ Qolyazma</vt:lpstr>
      <vt:lpstr>Times New Roman</vt:lpstr>
      <vt:lpstr>华文黑体</vt:lpstr>
      <vt:lpstr>黑体</vt:lpstr>
      <vt:lpstr>Segoe UI Symbol</vt:lpstr>
      <vt:lpstr>Arial Unicode MS</vt:lpstr>
      <vt:lpstr>Calibri Light</vt:lpstr>
      <vt:lpstr>Calibri</vt:lpstr>
      <vt:lpstr>Arial Rounded MT Bold</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互联网云计算</dc:title>
  <dc:creator>第一PPT</dc:creator>
  <cp:keywords>www.1ppt.com</cp:keywords>
  <dc:description>www.1ppt.com</dc:description>
  <cp:lastModifiedBy>clever</cp:lastModifiedBy>
  <cp:revision>51</cp:revision>
  <dcterms:created xsi:type="dcterms:W3CDTF">2017-05-24T04:55:00Z</dcterms:created>
  <dcterms:modified xsi:type="dcterms:W3CDTF">2020-12-27T16:17:42Z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